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536" r:id="rId3"/>
    <p:sldId id="572" r:id="rId4"/>
    <p:sldId id="574" r:id="rId5"/>
    <p:sldId id="576" r:id="rId6"/>
    <p:sldId id="400" r:id="rId7"/>
    <p:sldId id="555" r:id="rId8"/>
    <p:sldId id="577" r:id="rId9"/>
    <p:sldId id="578" r:id="rId10"/>
    <p:sldId id="559" r:id="rId11"/>
    <p:sldId id="579" r:id="rId12"/>
    <p:sldId id="580" r:id="rId13"/>
    <p:sldId id="583" r:id="rId14"/>
    <p:sldId id="560" r:id="rId15"/>
    <p:sldId id="581" r:id="rId16"/>
    <p:sldId id="582" r:id="rId17"/>
    <p:sldId id="561" r:id="rId18"/>
    <p:sldId id="528" r:id="rId19"/>
    <p:sldId id="563" r:id="rId20"/>
    <p:sldId id="539" r:id="rId21"/>
    <p:sldId id="562" r:id="rId2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IZEAU Raphael" initials="BR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C04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017" autoAdjust="0"/>
    <p:restoredTop sz="78256" autoAdjust="0"/>
  </p:normalViewPr>
  <p:slideViewPr>
    <p:cSldViewPr snapToGrid="0">
      <p:cViewPr varScale="1">
        <p:scale>
          <a:sx n="74" d="100"/>
          <a:sy n="74" d="100"/>
        </p:scale>
        <p:origin x="6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03EFA-6821-435A-9DE7-9DF1C078EDD2}" type="datetime1">
              <a:rPr lang="fr-FR" smtClean="0"/>
              <a:t>12/03/2021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A156E-F91A-4DB2-A4FB-14E941A06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0856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58160-F445-4305-BF3A-0C36D27186DF}" type="datetime1">
              <a:rPr lang="fr-FR" smtClean="0"/>
              <a:t>12/03/2021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Titre du document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EE865-CDB6-4B42-B85F-A2C08993CB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4264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40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fr-FR" b="1" dirty="0"/>
              <a:t>Carrefour rue de Verdun / rue de la Pale</a:t>
            </a:r>
          </a:p>
          <a:p>
            <a:r>
              <a:rPr lang="fr-FR" dirty="0"/>
              <a:t>Ce secteur sera équipé d’un feu d’un feu servant à réguler et sécuriser le passage actuellement en alternat au niveau de l’ouvrage d’art.</a:t>
            </a:r>
          </a:p>
          <a:p>
            <a:r>
              <a:rPr lang="fr-FR" dirty="0"/>
              <a:t>La rue de Verdun (fréquentation faible) sera gérée avec un cédez-le-passage (changement de régime de priorité à faire valider par la Ville de Seloncourt)</a:t>
            </a:r>
          </a:p>
          <a:p>
            <a:r>
              <a:rPr lang="fr-FR" dirty="0"/>
              <a:t> </a:t>
            </a:r>
          </a:p>
          <a:p>
            <a:pPr lvl="2"/>
            <a:r>
              <a:rPr lang="fr-FR" b="1" dirty="0"/>
              <a:t>Piste en site propre – rue de la Pâle et rue de l’Industrie</a:t>
            </a:r>
          </a:p>
          <a:p>
            <a:r>
              <a:rPr lang="fr-FR" dirty="0"/>
              <a:t>Le long de la rue de la Pale : acquisition partielle (environ 157m²) nécessaire concernant la parcelle AV275 (a priori propriété de Flex ‘n Gate) – le besoin en foncier sera évoqué directement avec Flex ‘n Gate lorsque la réunion de coordination des travaux du secteur RD34 aura lieu.</a:t>
            </a:r>
          </a:p>
          <a:p>
            <a:r>
              <a:rPr lang="fr-FR" dirty="0"/>
              <a:t>La ville de Seloncourt doit confirmer son souhait de reprendre les tronçons de voirie dégradée (a priori cela serait le cas et pourrait être traité au moyen d’un groupement de commande)</a:t>
            </a:r>
          </a:p>
          <a:p>
            <a:r>
              <a:rPr lang="fr-FR" dirty="0"/>
              <a:t> </a:t>
            </a:r>
          </a:p>
          <a:p>
            <a:pPr lvl="2"/>
            <a:r>
              <a:rPr lang="fr-FR" b="1" dirty="0"/>
              <a:t>Giratoire industrie/RD</a:t>
            </a:r>
          </a:p>
          <a:p>
            <a:r>
              <a:rPr lang="fr-FR" dirty="0"/>
              <a:t>La branche du giratoire correspondant à la rue de l’Industrie sera à reprendre.</a:t>
            </a:r>
          </a:p>
          <a:p>
            <a:r>
              <a:rPr lang="fr-FR" dirty="0"/>
              <a:t>Devant boulangerie : foncier complexe à gérer, et sécurité des usagers à garantir au mieux – Une réunion avec le propriétaire, sous égide de la Ville, sera organisée prochainement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661160" y="3078480"/>
            <a:ext cx="579120" cy="127727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Mise en place feux tricolore</a:t>
            </a:r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2921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fr-FR" b="1" dirty="0"/>
              <a:t>Carrefour rue de Verdun / rue de la Pale</a:t>
            </a:r>
          </a:p>
          <a:p>
            <a:r>
              <a:rPr lang="fr-FR" dirty="0"/>
              <a:t>Ce secteur sera équipé d’un feu d’un feu servant à réguler et sécuriser le passage actuellement en alternat au niveau de l’ouvrage d’art.</a:t>
            </a:r>
          </a:p>
          <a:p>
            <a:r>
              <a:rPr lang="fr-FR" dirty="0"/>
              <a:t>La rue de Verdun (fréquentation faible) sera gérée avec un cédez-le-passage (changement de régime de priorité à faire valider par la Ville de Seloncourt)</a:t>
            </a:r>
          </a:p>
          <a:p>
            <a:r>
              <a:rPr lang="fr-FR" dirty="0"/>
              <a:t> </a:t>
            </a:r>
          </a:p>
          <a:p>
            <a:pPr lvl="2"/>
            <a:r>
              <a:rPr lang="fr-FR" b="1" dirty="0"/>
              <a:t>Piste en site propre – rue de la Pâle et rue de l’Industrie</a:t>
            </a:r>
          </a:p>
          <a:p>
            <a:r>
              <a:rPr lang="fr-FR" dirty="0"/>
              <a:t>Le long de la rue de la Pale : acquisition partielle (environ 157m²) nécessaire concernant la parcelle AV275 (a priori propriété de Flex ‘n Gate) – le besoin en foncier sera évoqué directement avec Flex ‘n Gate lorsque la réunion de coordination des travaux du secteur RD34 aura lieu.</a:t>
            </a:r>
          </a:p>
          <a:p>
            <a:r>
              <a:rPr lang="fr-FR" dirty="0"/>
              <a:t>La ville de Seloncourt doit confirmer son souhait de reprendre les tronçons de voirie dégradée (a priori cela serait le cas et pourrait être traité au moyen d’un groupement de commande)</a:t>
            </a:r>
          </a:p>
          <a:p>
            <a:r>
              <a:rPr lang="fr-FR" dirty="0"/>
              <a:t> </a:t>
            </a:r>
          </a:p>
          <a:p>
            <a:pPr lvl="2"/>
            <a:r>
              <a:rPr lang="fr-FR" b="1" dirty="0"/>
              <a:t>Giratoire industrie/RD</a:t>
            </a:r>
          </a:p>
          <a:p>
            <a:r>
              <a:rPr lang="fr-FR" dirty="0"/>
              <a:t>La branche du giratoire correspondant à la rue de l’Industrie sera à reprendre.</a:t>
            </a:r>
          </a:p>
          <a:p>
            <a:r>
              <a:rPr lang="fr-FR" dirty="0"/>
              <a:t>Devant boulangerie : foncier complexe à gérer, et sécurité des usagers à garantir au mieux – Une réunion avec le propriétaire, sous égide de la Ville, sera organisée prochainement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661160" y="3078480"/>
            <a:ext cx="579120" cy="127727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Mise en place feux tricolore</a:t>
            </a:r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2921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bordures trottoir, de l’autre côté de la RD par rapport à la piste cyclable, seront reprises au début de la RD34 dans Seloncourt.</a:t>
            </a:r>
          </a:p>
          <a:p>
            <a:r>
              <a:rPr lang="fr-FR" dirty="0"/>
              <a:t>Devant commerces (Photographe, Matériel Médical) : on aura bien le déport pour ouverture portière (législation -&gt; 50 cm) </a:t>
            </a:r>
          </a:p>
          <a:p>
            <a:r>
              <a:rPr lang="fr-FR" dirty="0"/>
              <a:t>Il faut repositionner le passage piéton – attention à la règle imposant d’avoir un dégagement de 5 m (sans stationnement ni obstacle visuel) de part et d’autre des passages piétons.</a:t>
            </a:r>
          </a:p>
          <a:p>
            <a:r>
              <a:rPr lang="fr-FR" b="1" dirty="0"/>
              <a:t>Les emprises permettent d’aménager un itinéraire cycliste matérialisé jusqu’à la station THNS 8 mai.</a:t>
            </a:r>
            <a:endParaRPr lang="fr-FR" dirty="0"/>
          </a:p>
          <a:p>
            <a:r>
              <a:rPr lang="fr-FR" dirty="0"/>
              <a:t> </a:t>
            </a:r>
          </a:p>
          <a:p>
            <a:r>
              <a:rPr lang="fr-FR" dirty="0"/>
              <a:t>Le passage hors RD (rue de la Fonderie – Place Croizat – retour sur RD) sera peu lisible et moins sécuritaire lors des transitions entre les différents types d’espaces circulés.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693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bordures trottoir, de l’autre côté de la RD par rapport à la piste cyclable, seront reprises au début de la RD34 dans Seloncourt.</a:t>
            </a:r>
          </a:p>
          <a:p>
            <a:r>
              <a:rPr lang="fr-FR" dirty="0"/>
              <a:t>Devant commerces (Photographe, Matériel Médical) : on aura bien le déport pour ouverture portière (législation -&gt; 50 cm) </a:t>
            </a:r>
          </a:p>
          <a:p>
            <a:r>
              <a:rPr lang="fr-FR" dirty="0"/>
              <a:t>Il faut repositionner le passage piéton – attention à la règle imposant d’avoir un dégagement de 5 m (sans stationnement ni obstacle visuel) de part et d’autre des passages piétons.</a:t>
            </a:r>
          </a:p>
          <a:p>
            <a:r>
              <a:rPr lang="fr-FR" b="1" dirty="0"/>
              <a:t>Les emprises permettent d’aménager un itinéraire cycliste matérialisé jusqu’à la station THNS 8 mai.</a:t>
            </a:r>
            <a:endParaRPr lang="fr-FR" dirty="0"/>
          </a:p>
          <a:p>
            <a:r>
              <a:rPr lang="fr-FR" dirty="0"/>
              <a:t> </a:t>
            </a:r>
          </a:p>
          <a:p>
            <a:r>
              <a:rPr lang="fr-FR" dirty="0"/>
              <a:t>Le passage hors RD (rue de la Fonderie – Place Croizat – retour sur RD) sera peu lisible et moins sécuritaire lors des transitions entre les différents types d’espaces circulés.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6937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Feu tricolore au droit du raccordement de la piste cyclable sur la RD 34 (sortie du parking du centre culturel Cyprien Foresti : le génie civil sera réalisé, et la mise en place du feu sera appréciée en fonction des usages constatés sur site après travaux. </a:t>
            </a:r>
          </a:p>
          <a:p>
            <a:r>
              <a:rPr lang="fr-FR" dirty="0"/>
              <a:t>Ce feu aurait alors la fonction de vert récompense.</a:t>
            </a:r>
          </a:p>
          <a:p>
            <a:endParaRPr lang="fr-FR" dirty="0"/>
          </a:p>
          <a:p>
            <a:r>
              <a:rPr lang="fr-FR" dirty="0"/>
              <a:t>Le passage au droit du carrefour avec la rue de l’Ecole de Berne est contraint en termes d’emprise et nécessitera la mise en œuvre s’une zone mixte cycles/piétons.</a:t>
            </a:r>
          </a:p>
          <a:p>
            <a:r>
              <a:rPr lang="fr-FR" dirty="0"/>
              <a:t>La signalisation proposée au droit du giratoire RD34/Rue des Carrières (« Carrefour des Engrenages ») est peu usité à ce jour mais a fait ses preuves sur d’autres aménagement.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867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138206"/>
          </a:xfrm>
        </p:spPr>
        <p:txBody>
          <a:bodyPr/>
          <a:lstStyle/>
          <a:p>
            <a:r>
              <a:rPr lang="fr-FR" sz="800" b="1" dirty="0"/>
              <a:t>Tronçon en jaune</a:t>
            </a:r>
            <a:r>
              <a:rPr lang="fr-FR" sz="800" dirty="0"/>
              <a:t> : partie devant être prochainement équipée en signalisation (directionnelle + marquage au sol)</a:t>
            </a:r>
          </a:p>
          <a:p>
            <a:r>
              <a:rPr lang="fr-FR" sz="800" b="1" dirty="0"/>
              <a:t>Tronçon en rouge</a:t>
            </a:r>
            <a:r>
              <a:rPr lang="fr-FR" sz="800" dirty="0"/>
              <a:t> : partie déjà réalisée (piste cyclable en site propre). Ce tronçon a été réalisé pour un montant de 216 183 euros HT</a:t>
            </a:r>
          </a:p>
          <a:p>
            <a:r>
              <a:rPr lang="fr-FR" sz="800" b="1" dirty="0"/>
              <a:t>Tronçon en bleu</a:t>
            </a:r>
            <a:r>
              <a:rPr lang="fr-FR" sz="800" dirty="0"/>
              <a:t> : tracé non finalisé et études à approfondir</a:t>
            </a:r>
          </a:p>
          <a:p>
            <a:r>
              <a:rPr lang="fr-FR" sz="800" dirty="0"/>
              <a:t> </a:t>
            </a:r>
          </a:p>
          <a:p>
            <a:r>
              <a:rPr lang="fr-FR" sz="800" dirty="0"/>
              <a:t>La problématique sur le tronçon bleu est la suivante :</a:t>
            </a:r>
          </a:p>
          <a:p>
            <a:r>
              <a:rPr lang="fr-FR" sz="800" dirty="0"/>
              <a:t>Etant donné l’utilisation du stade en tant que piste d’athlétisme et terrain de foot, la mise en place d’une piste cyclable rend nécessaire les mesures de précaution suivantes :</a:t>
            </a:r>
          </a:p>
          <a:p>
            <a:pPr lvl="0"/>
            <a:r>
              <a:rPr lang="fr-FR" sz="800" dirty="0"/>
              <a:t>Distance de 1 m entre la piste d’athlétisme et tout obstacle</a:t>
            </a:r>
          </a:p>
          <a:p>
            <a:pPr lvl="0"/>
            <a:r>
              <a:rPr lang="fr-FR" sz="800" dirty="0"/>
              <a:t>Mise en place d’une clôture pare-ballons (hauteur 3m) entre la piste cyclable et le stade</a:t>
            </a:r>
          </a:p>
          <a:p>
            <a:pPr lvl="0"/>
            <a:r>
              <a:rPr lang="fr-FR" sz="800" dirty="0"/>
              <a:t>Largeur minimale de la piste 2m50 </a:t>
            </a:r>
          </a:p>
          <a:p>
            <a:pPr lvl="0"/>
            <a:r>
              <a:rPr lang="fr-FR" sz="800" dirty="0"/>
              <a:t>Accotement 80 cm entre berge et bord piste cyclable pour mise en œuvre d’un garde-corps de hauteur 1m20</a:t>
            </a:r>
          </a:p>
          <a:p>
            <a:r>
              <a:rPr lang="fr-FR" sz="800" dirty="0"/>
              <a:t> </a:t>
            </a:r>
          </a:p>
          <a:p>
            <a:r>
              <a:rPr lang="fr-FR" sz="800" dirty="0"/>
              <a:t>Ceci se traduit par le profil en travers suivant :</a:t>
            </a:r>
          </a:p>
          <a:p>
            <a:r>
              <a:rPr lang="fr-FR" sz="800" dirty="0"/>
              <a:t> </a:t>
            </a:r>
          </a:p>
          <a:p>
            <a:r>
              <a:rPr lang="fr-FR" sz="800" b="1" cap="all" dirty="0"/>
              <a:t>Figure 1 : scénario 1</a:t>
            </a:r>
          </a:p>
          <a:p>
            <a:r>
              <a:rPr lang="fr-FR" sz="800" dirty="0"/>
              <a:t>Soit une largeur minimale nécessaire de 4,80 m.</a:t>
            </a:r>
          </a:p>
          <a:p>
            <a:r>
              <a:rPr lang="fr-FR" sz="800" b="1" dirty="0"/>
              <a:t> </a:t>
            </a:r>
            <a:endParaRPr lang="fr-FR" sz="800" dirty="0"/>
          </a:p>
          <a:p>
            <a:r>
              <a:rPr lang="fr-FR" sz="800" dirty="0"/>
              <a:t>Or les berges nécessitent des travaux de réfection sur ce secteur.</a:t>
            </a:r>
          </a:p>
          <a:p>
            <a:r>
              <a:rPr lang="fr-FR" sz="800" dirty="0"/>
              <a:t>Ces travaux de réfection auront lieu soit en 2021 soit en 2022 et doivent impérativement être réalisés avant les travaux de la piste cyclable.</a:t>
            </a:r>
          </a:p>
          <a:p>
            <a:r>
              <a:rPr lang="fr-FR" sz="800" b="1" dirty="0"/>
              <a:t>De plus ces travaux vont réduire la largeur disponible pour la piste cyclable (3,80 au minimum)</a:t>
            </a:r>
            <a:endParaRPr lang="fr-FR" sz="800" dirty="0"/>
          </a:p>
          <a:p>
            <a:r>
              <a:rPr lang="fr-FR" sz="800" b="1" dirty="0"/>
              <a:t>La solution technique pourrait être la suivante :</a:t>
            </a:r>
            <a:endParaRPr lang="fr-FR" sz="800" dirty="0"/>
          </a:p>
          <a:p>
            <a:pPr lvl="0"/>
            <a:r>
              <a:rPr lang="fr-FR" sz="800" dirty="0"/>
              <a:t>optimiser la réfection des berges pour avoir une largeur disponible maximale</a:t>
            </a:r>
          </a:p>
          <a:p>
            <a:pPr lvl="0"/>
            <a:r>
              <a:rPr lang="fr-FR" sz="800" dirty="0"/>
              <a:t>supprimer 1 couloir (1 sur 5) de la piste d’athlétisme</a:t>
            </a:r>
          </a:p>
          <a:p>
            <a:pPr lvl="0"/>
            <a:r>
              <a:rPr lang="fr-FR" sz="800" dirty="0"/>
              <a:t>refaire par conséquent la piste (toute largeur sur longueur 120 m)</a:t>
            </a:r>
          </a:p>
          <a:p>
            <a:pPr lvl="0"/>
            <a:r>
              <a:rPr lang="fr-FR" sz="800" dirty="0"/>
              <a:t>créer la piste cyclable en le long de la piste d’athlétisme</a:t>
            </a:r>
          </a:p>
          <a:p>
            <a:r>
              <a:rPr lang="fr-FR" sz="800" b="1" dirty="0"/>
              <a:t> </a:t>
            </a:r>
            <a:endParaRPr lang="fr-FR" sz="800" dirty="0"/>
          </a:p>
          <a:p>
            <a:r>
              <a:rPr lang="fr-FR" sz="800" b="1" dirty="0"/>
              <a:t>L’autre solution est de guider les cycles qui emprunteraient alors la rue du Canal.</a:t>
            </a:r>
            <a:endParaRPr lang="fr-FR" sz="800" dirty="0"/>
          </a:p>
          <a:p>
            <a:r>
              <a:rPr lang="fr-FR" sz="800" dirty="0"/>
              <a:t>Cependant circulation dans la rue du Canal est rendue dangereuse par la circulation spécifique liée aux interventions des sapeurs-pompiers, comme évoqué dans les précédents comités de pilotage.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24852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69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4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6021" y="6612472"/>
            <a:ext cx="4209535" cy="236009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fr-FR" dirty="0"/>
              <a:t>Présentation projet Piste Cyclable SELONCOURT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2668" y="6612472"/>
            <a:ext cx="963083" cy="24552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9D9B167A-D99D-459D-8C46-1BD78434DE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582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6826" y="6619460"/>
            <a:ext cx="4911864" cy="238539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fr-FR" dirty="0"/>
              <a:t>Présentation projet Piste Cyclable SELONCOURT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95820" y="6612472"/>
            <a:ext cx="963083" cy="24552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9D9B167A-D99D-459D-8C46-1BD78434DE6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1" descr="logo_M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17" y="6472822"/>
            <a:ext cx="730485" cy="50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" descr="curseur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33" y="-171400"/>
            <a:ext cx="838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81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6021" y="6612472"/>
            <a:ext cx="4209535" cy="236009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r>
              <a:rPr lang="fr-FR" dirty="0"/>
              <a:t>Présentation projet Piste Cyclable SELONCOURT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668" y="6612472"/>
            <a:ext cx="963083" cy="245528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9D9B167A-D99D-459D-8C46-1BD78434DE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17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6068839"/>
            <a:ext cx="26590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curseu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64" y="-171400"/>
            <a:ext cx="838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5148064" y="1624694"/>
            <a:ext cx="3768926" cy="4444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PISTE CYCLABLE</a:t>
            </a:r>
          </a:p>
          <a:p>
            <a:pPr algn="r" fontAlgn="base">
              <a:spcAft>
                <a:spcPct val="0"/>
              </a:spcAft>
              <a:defRPr/>
            </a:pPr>
            <a:endParaRPr lang="fr-FR" sz="2400" b="1" cap="all" dirty="0">
              <a:solidFill>
                <a:srgbClr val="AF062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AUDINCOURT-SELONCOURT-HERIMONCOURT</a:t>
            </a:r>
          </a:p>
          <a:p>
            <a:pPr algn="l" fontAlgn="base">
              <a:spcAft>
                <a:spcPct val="0"/>
              </a:spcAft>
              <a:defRPr/>
            </a:pPr>
            <a:endParaRPr lang="fr-FR" sz="2400" b="1" cap="all" dirty="0">
              <a:solidFill>
                <a:srgbClr val="AF062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sur le secteur de </a:t>
            </a:r>
            <a:r>
              <a:rPr lang="fr-FR" sz="2400" b="1" cap="all" dirty="0" err="1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seloncourt</a:t>
            </a:r>
            <a:br>
              <a:rPr lang="fr-FR" sz="2400" b="1" cap="all" dirty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cap="all" dirty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algn="r"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4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2" y="4150"/>
            <a:ext cx="4798235" cy="407886"/>
          </a:xfrm>
        </p:spPr>
        <p:txBody>
          <a:bodyPr anchor="t">
            <a:normAutofit fontScale="90000"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Secteurs et Enjeux</a:t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31821"/>
          <a:stretch/>
        </p:blipFill>
        <p:spPr>
          <a:xfrm>
            <a:off x="255961" y="672539"/>
            <a:ext cx="7725989" cy="453496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0491" y="3404103"/>
            <a:ext cx="133086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Enfouissement (depuis giratoire jusqu’à la Poste) sous maîtrise d’ouvrage </a:t>
            </a:r>
            <a:r>
              <a:rPr lang="fr-FR" sz="1000" dirty="0" err="1"/>
              <a:t>Syded</a:t>
            </a:r>
            <a:r>
              <a:rPr lang="fr-FR" sz="1000" dirty="0"/>
              <a:t> : prévu en 2021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7" y="5156199"/>
            <a:ext cx="3581402" cy="138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97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projet Piste Cyclable SELONCOURT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4104" r="17317" b="50000"/>
          <a:stretch/>
        </p:blipFill>
        <p:spPr bwMode="auto">
          <a:xfrm>
            <a:off x="-18000" y="2142855"/>
            <a:ext cx="9180000" cy="257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99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projet Piste Cyclable SELONCOURT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50000" r="20659" b="5231"/>
          <a:stretch/>
        </p:blipFill>
        <p:spPr bwMode="auto">
          <a:xfrm>
            <a:off x="-18000" y="2180129"/>
            <a:ext cx="9180000" cy="249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999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2" y="4150"/>
            <a:ext cx="4798235" cy="407886"/>
          </a:xfrm>
        </p:spPr>
        <p:txBody>
          <a:bodyPr anchor="t">
            <a:normAutofit fontScale="90000"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Secteurs et Enjeux</a:t>
            </a:r>
            <a:br>
              <a:rPr lang="fr-FR" dirty="0"/>
            </a:b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390524" y="898491"/>
            <a:ext cx="5248275" cy="4524408"/>
            <a:chOff x="5362575" y="1504604"/>
            <a:chExt cx="3770200" cy="365159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/>
            <a:srcRect l="58557" r="123"/>
            <a:stretch/>
          </p:blipFill>
          <p:spPr>
            <a:xfrm>
              <a:off x="5362575" y="1504604"/>
              <a:ext cx="3770200" cy="3651595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7141675" y="2694729"/>
              <a:ext cx="1330860" cy="55399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Cyclistes en secteur partagé sur ce tronçon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029608" y="3494638"/>
              <a:ext cx="887240" cy="86177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Passage cycles sur voirie automobile  : à sécuriser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6660335" y="4356412"/>
              <a:ext cx="362138" cy="36213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2722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2" y="4150"/>
            <a:ext cx="4798235" cy="407886"/>
          </a:xfrm>
        </p:spPr>
        <p:txBody>
          <a:bodyPr anchor="t">
            <a:normAutofit fontScale="90000"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Secteurs et Enjeux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72" y="1961804"/>
            <a:ext cx="9155343" cy="29343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3620" y="1729212"/>
            <a:ext cx="1276538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Traversée cyclable et sortie du parking du centre culturel Foresti : </a:t>
            </a:r>
            <a:r>
              <a:rPr lang="fr-FR" sz="1000" dirty="0">
                <a:solidFill>
                  <a:srgbClr val="FF0000"/>
                </a:solidFill>
              </a:rPr>
              <a:t>mise en place des infrastructures pour feu tricolore </a:t>
            </a:r>
          </a:p>
        </p:txBody>
      </p:sp>
      <p:sp>
        <p:nvSpPr>
          <p:cNvPr id="8" name="Ellipse 7"/>
          <p:cNvSpPr/>
          <p:nvPr/>
        </p:nvSpPr>
        <p:spPr>
          <a:xfrm>
            <a:off x="150893" y="3104770"/>
            <a:ext cx="362138" cy="36213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95461" y="3104770"/>
            <a:ext cx="1276538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Suppression d’environ 56 places de stationnement du fait de la création de la piste cyclable</a:t>
            </a:r>
          </a:p>
        </p:txBody>
      </p:sp>
      <p:sp>
        <p:nvSpPr>
          <p:cNvPr id="10" name="Ellipse 9"/>
          <p:cNvSpPr/>
          <p:nvPr/>
        </p:nvSpPr>
        <p:spPr>
          <a:xfrm>
            <a:off x="5400394" y="2062113"/>
            <a:ext cx="362138" cy="36213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8676240" y="3327521"/>
            <a:ext cx="362138" cy="36213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124263" y="2673883"/>
            <a:ext cx="1276538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Emprises réduites sur ce carrefour (Ecole de Berne) : mixité cycles / piétons renforcée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93938" y="3867432"/>
            <a:ext cx="1276538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Signalisation spécifique pour sécuriser les cycles sur le giratoire des Engrenages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33" y="4985159"/>
            <a:ext cx="3064976" cy="1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2" y="4905721"/>
            <a:ext cx="3581402" cy="138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073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projet Piste Cyclable SELONCOURT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19485" b="53362"/>
          <a:stretch/>
        </p:blipFill>
        <p:spPr bwMode="auto">
          <a:xfrm>
            <a:off x="-18000" y="2236173"/>
            <a:ext cx="9180000" cy="238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99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projet Piste Cyclable SELONCOURT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50000" r="22952" b="3366"/>
          <a:stretch/>
        </p:blipFill>
        <p:spPr bwMode="auto">
          <a:xfrm>
            <a:off x="-18000" y="2274670"/>
            <a:ext cx="9180000" cy="230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7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2" y="4150"/>
            <a:ext cx="4798235" cy="407886"/>
          </a:xfrm>
        </p:spPr>
        <p:txBody>
          <a:bodyPr anchor="t">
            <a:normAutofit fontScale="90000"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Secteurs et Enjeux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/>
          <a:stretch/>
        </p:blipFill>
        <p:spPr bwMode="auto">
          <a:xfrm>
            <a:off x="3672" y="633053"/>
            <a:ext cx="9140328" cy="5594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67322" y="1172767"/>
            <a:ext cx="1785352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Projet de signalisation (peinture + panneaux directionnels): panneaux posés, marquage en attente de météo favorable</a:t>
            </a:r>
          </a:p>
        </p:txBody>
      </p:sp>
      <p:sp>
        <p:nvSpPr>
          <p:cNvPr id="8" name="Ellipse 7"/>
          <p:cNvSpPr/>
          <p:nvPr/>
        </p:nvSpPr>
        <p:spPr>
          <a:xfrm rot="21377399">
            <a:off x="-12125" y="2093561"/>
            <a:ext cx="3361341" cy="1318798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134983" y="2440405"/>
            <a:ext cx="3519314" cy="82062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134108" y="1560551"/>
            <a:ext cx="178535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Travaux de la piste cyclable réalisés de février à juin 2020</a:t>
            </a:r>
          </a:p>
        </p:txBody>
      </p:sp>
      <p:sp>
        <p:nvSpPr>
          <p:cNvPr id="11" name="Ellipse 10"/>
          <p:cNvSpPr/>
          <p:nvPr/>
        </p:nvSpPr>
        <p:spPr>
          <a:xfrm>
            <a:off x="6654297" y="2780119"/>
            <a:ext cx="1321806" cy="50806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848639" y="2240350"/>
            <a:ext cx="1127464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Secteur à l’étude</a:t>
            </a:r>
          </a:p>
        </p:txBody>
      </p:sp>
    </p:spTree>
    <p:extLst>
      <p:ext uri="{BB962C8B-B14F-4D97-AF65-F5344CB8AC3E}">
        <p14:creationId xmlns:p14="http://schemas.microsoft.com/office/powerpoint/2010/main" val="1286655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448921" y="3212976"/>
            <a:ext cx="4468067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EB69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prévisionnel</a:t>
            </a:r>
          </a:p>
        </p:txBody>
      </p:sp>
      <p:pic>
        <p:nvPicPr>
          <p:cNvPr id="6" name="Image 6" descr="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6068839"/>
            <a:ext cx="26590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 descr="curseu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64" y="-171400"/>
            <a:ext cx="838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89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3" y="4150"/>
            <a:ext cx="3425328" cy="1425976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Planning prévisionnel des travaux</a:t>
            </a:r>
            <a:br>
              <a:rPr lang="fr-FR" dirty="0"/>
            </a:b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3595312" y="-2487"/>
            <a:ext cx="5542663" cy="6858000"/>
            <a:chOff x="3101473" y="0"/>
            <a:chExt cx="5542663" cy="6858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CB0FD4F-8EE6-4523-99D4-2365B1AB2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473" y="0"/>
              <a:ext cx="5542663" cy="6858000"/>
            </a:xfrm>
            <a:prstGeom prst="rect">
              <a:avLst/>
            </a:prstGeom>
          </p:spPr>
        </p:pic>
        <p:grpSp>
          <p:nvGrpSpPr>
            <p:cNvPr id="11" name="Groupe 10"/>
            <p:cNvGrpSpPr/>
            <p:nvPr/>
          </p:nvGrpSpPr>
          <p:grpSpPr>
            <a:xfrm>
              <a:off x="4005695" y="51955"/>
              <a:ext cx="3309930" cy="5975076"/>
              <a:chOff x="4005695" y="51955"/>
              <a:chExt cx="3309930" cy="5975076"/>
            </a:xfrm>
          </p:grpSpPr>
          <p:sp>
            <p:nvSpPr>
              <p:cNvPr id="12" name="Forme libre : forme 7">
                <a:extLst>
                  <a:ext uri="{FF2B5EF4-FFF2-40B4-BE49-F238E27FC236}">
                    <a16:creationId xmlns:a16="http://schemas.microsoft.com/office/drawing/2014/main" id="{BF6D19A1-B114-46AB-BC49-731AD9D96A6F}"/>
                  </a:ext>
                </a:extLst>
              </p:cNvPr>
              <p:cNvSpPr/>
              <p:nvPr/>
            </p:nvSpPr>
            <p:spPr>
              <a:xfrm>
                <a:off x="5096381" y="2000250"/>
                <a:ext cx="343605" cy="1079500"/>
              </a:xfrm>
              <a:custGeom>
                <a:avLst/>
                <a:gdLst>
                  <a:gd name="connsiteX0" fmla="*/ 705 w 343605"/>
                  <a:gd name="connsiteY0" fmla="*/ 0 h 1079500"/>
                  <a:gd name="connsiteX1" fmla="*/ 7055 w 343605"/>
                  <a:gd name="connsiteY1" fmla="*/ 209550 h 1079500"/>
                  <a:gd name="connsiteX2" fmla="*/ 51505 w 343605"/>
                  <a:gd name="connsiteY2" fmla="*/ 387350 h 1079500"/>
                  <a:gd name="connsiteX3" fmla="*/ 89605 w 343605"/>
                  <a:gd name="connsiteY3" fmla="*/ 558800 h 1079500"/>
                  <a:gd name="connsiteX4" fmla="*/ 165805 w 343605"/>
                  <a:gd name="connsiteY4" fmla="*/ 762000 h 1079500"/>
                  <a:gd name="connsiteX5" fmla="*/ 261055 w 343605"/>
                  <a:gd name="connsiteY5" fmla="*/ 920750 h 1079500"/>
                  <a:gd name="connsiteX6" fmla="*/ 343605 w 343605"/>
                  <a:gd name="connsiteY6" fmla="*/ 1079500 h 107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3605" h="1079500">
                    <a:moveTo>
                      <a:pt x="705" y="0"/>
                    </a:moveTo>
                    <a:cubicBezTo>
                      <a:pt x="-354" y="72496"/>
                      <a:pt x="-1412" y="144992"/>
                      <a:pt x="7055" y="209550"/>
                    </a:cubicBezTo>
                    <a:cubicBezTo>
                      <a:pt x="15522" y="274108"/>
                      <a:pt x="37747" y="329142"/>
                      <a:pt x="51505" y="387350"/>
                    </a:cubicBezTo>
                    <a:cubicBezTo>
                      <a:pt x="65263" y="445558"/>
                      <a:pt x="70555" y="496358"/>
                      <a:pt x="89605" y="558800"/>
                    </a:cubicBezTo>
                    <a:cubicBezTo>
                      <a:pt x="108655" y="621242"/>
                      <a:pt x="137230" y="701675"/>
                      <a:pt x="165805" y="762000"/>
                    </a:cubicBezTo>
                    <a:cubicBezTo>
                      <a:pt x="194380" y="822325"/>
                      <a:pt x="231422" y="867833"/>
                      <a:pt x="261055" y="920750"/>
                    </a:cubicBezTo>
                    <a:cubicBezTo>
                      <a:pt x="290688" y="973667"/>
                      <a:pt x="317146" y="1026583"/>
                      <a:pt x="343605" y="1079500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Forme libre : forme 10">
                <a:extLst>
                  <a:ext uri="{FF2B5EF4-FFF2-40B4-BE49-F238E27FC236}">
                    <a16:creationId xmlns:a16="http://schemas.microsoft.com/office/drawing/2014/main" id="{D1BBDAF3-B33A-47EA-A632-B49408794F68}"/>
                  </a:ext>
                </a:extLst>
              </p:cNvPr>
              <p:cNvSpPr/>
              <p:nvPr/>
            </p:nvSpPr>
            <p:spPr>
              <a:xfrm>
                <a:off x="5592386" y="3257550"/>
                <a:ext cx="800100" cy="781050"/>
              </a:xfrm>
              <a:custGeom>
                <a:avLst/>
                <a:gdLst>
                  <a:gd name="connsiteX0" fmla="*/ 800100 w 800100"/>
                  <a:gd name="connsiteY0" fmla="*/ 781050 h 781050"/>
                  <a:gd name="connsiteX1" fmla="*/ 730250 w 800100"/>
                  <a:gd name="connsiteY1" fmla="*/ 679450 h 781050"/>
                  <a:gd name="connsiteX2" fmla="*/ 685800 w 800100"/>
                  <a:gd name="connsiteY2" fmla="*/ 552450 h 781050"/>
                  <a:gd name="connsiteX3" fmla="*/ 673100 w 800100"/>
                  <a:gd name="connsiteY3" fmla="*/ 482600 h 781050"/>
                  <a:gd name="connsiteX4" fmla="*/ 647700 w 800100"/>
                  <a:gd name="connsiteY4" fmla="*/ 425450 h 781050"/>
                  <a:gd name="connsiteX5" fmla="*/ 577850 w 800100"/>
                  <a:gd name="connsiteY5" fmla="*/ 374650 h 781050"/>
                  <a:gd name="connsiteX6" fmla="*/ 501650 w 800100"/>
                  <a:gd name="connsiteY6" fmla="*/ 336550 h 781050"/>
                  <a:gd name="connsiteX7" fmla="*/ 285750 w 800100"/>
                  <a:gd name="connsiteY7" fmla="*/ 184150 h 781050"/>
                  <a:gd name="connsiteX8" fmla="*/ 196850 w 800100"/>
                  <a:gd name="connsiteY8" fmla="*/ 127000 h 781050"/>
                  <a:gd name="connsiteX9" fmla="*/ 95250 w 800100"/>
                  <a:gd name="connsiteY9" fmla="*/ 63500 h 781050"/>
                  <a:gd name="connsiteX10" fmla="*/ 25400 w 800100"/>
                  <a:gd name="connsiteY10" fmla="*/ 19050 h 781050"/>
                  <a:gd name="connsiteX11" fmla="*/ 0 w 800100"/>
                  <a:gd name="connsiteY11" fmla="*/ 0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0100" h="781050">
                    <a:moveTo>
                      <a:pt x="800100" y="781050"/>
                    </a:moveTo>
                    <a:cubicBezTo>
                      <a:pt x="774700" y="749300"/>
                      <a:pt x="749300" y="717550"/>
                      <a:pt x="730250" y="679450"/>
                    </a:cubicBezTo>
                    <a:cubicBezTo>
                      <a:pt x="711200" y="641350"/>
                      <a:pt x="695325" y="585258"/>
                      <a:pt x="685800" y="552450"/>
                    </a:cubicBezTo>
                    <a:cubicBezTo>
                      <a:pt x="676275" y="519642"/>
                      <a:pt x="679450" y="503767"/>
                      <a:pt x="673100" y="482600"/>
                    </a:cubicBezTo>
                    <a:cubicBezTo>
                      <a:pt x="666750" y="461433"/>
                      <a:pt x="663575" y="443442"/>
                      <a:pt x="647700" y="425450"/>
                    </a:cubicBezTo>
                    <a:cubicBezTo>
                      <a:pt x="631825" y="407458"/>
                      <a:pt x="602192" y="389467"/>
                      <a:pt x="577850" y="374650"/>
                    </a:cubicBezTo>
                    <a:cubicBezTo>
                      <a:pt x="553508" y="359833"/>
                      <a:pt x="550333" y="368300"/>
                      <a:pt x="501650" y="336550"/>
                    </a:cubicBezTo>
                    <a:cubicBezTo>
                      <a:pt x="452967" y="304800"/>
                      <a:pt x="336550" y="219075"/>
                      <a:pt x="285750" y="184150"/>
                    </a:cubicBezTo>
                    <a:cubicBezTo>
                      <a:pt x="234950" y="149225"/>
                      <a:pt x="196850" y="127000"/>
                      <a:pt x="196850" y="127000"/>
                    </a:cubicBezTo>
                    <a:lnTo>
                      <a:pt x="95250" y="63500"/>
                    </a:lnTo>
                    <a:lnTo>
                      <a:pt x="25400" y="19050"/>
                    </a:lnTo>
                    <a:cubicBezTo>
                      <a:pt x="9525" y="8467"/>
                      <a:pt x="4762" y="4233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orme libre : forme 12">
                <a:extLst>
                  <a:ext uri="{FF2B5EF4-FFF2-40B4-BE49-F238E27FC236}">
                    <a16:creationId xmlns:a16="http://schemas.microsoft.com/office/drawing/2014/main" id="{F8DAE137-6CD9-42A3-8393-FB947F0EC54D}"/>
                  </a:ext>
                </a:extLst>
              </p:cNvPr>
              <p:cNvSpPr/>
              <p:nvPr/>
            </p:nvSpPr>
            <p:spPr>
              <a:xfrm>
                <a:off x="6411536" y="3968750"/>
                <a:ext cx="393700" cy="711200"/>
              </a:xfrm>
              <a:custGeom>
                <a:avLst/>
                <a:gdLst>
                  <a:gd name="connsiteX0" fmla="*/ 0 w 393700"/>
                  <a:gd name="connsiteY0" fmla="*/ 69850 h 711200"/>
                  <a:gd name="connsiteX1" fmla="*/ 38100 w 393700"/>
                  <a:gd name="connsiteY1" fmla="*/ 0 h 711200"/>
                  <a:gd name="connsiteX2" fmla="*/ 101600 w 393700"/>
                  <a:gd name="connsiteY2" fmla="*/ 69850 h 711200"/>
                  <a:gd name="connsiteX3" fmla="*/ 158750 w 393700"/>
                  <a:gd name="connsiteY3" fmla="*/ 133350 h 711200"/>
                  <a:gd name="connsiteX4" fmla="*/ 215900 w 393700"/>
                  <a:gd name="connsiteY4" fmla="*/ 165100 h 711200"/>
                  <a:gd name="connsiteX5" fmla="*/ 298450 w 393700"/>
                  <a:gd name="connsiteY5" fmla="*/ 209550 h 711200"/>
                  <a:gd name="connsiteX6" fmla="*/ 336550 w 393700"/>
                  <a:gd name="connsiteY6" fmla="*/ 228600 h 711200"/>
                  <a:gd name="connsiteX7" fmla="*/ 374650 w 393700"/>
                  <a:gd name="connsiteY7" fmla="*/ 260350 h 711200"/>
                  <a:gd name="connsiteX8" fmla="*/ 374650 w 393700"/>
                  <a:gd name="connsiteY8" fmla="*/ 342900 h 711200"/>
                  <a:gd name="connsiteX9" fmla="*/ 323850 w 393700"/>
                  <a:gd name="connsiteY9" fmla="*/ 387350 h 711200"/>
                  <a:gd name="connsiteX10" fmla="*/ 304800 w 393700"/>
                  <a:gd name="connsiteY10" fmla="*/ 450850 h 711200"/>
                  <a:gd name="connsiteX11" fmla="*/ 311150 w 393700"/>
                  <a:gd name="connsiteY11" fmla="*/ 482600 h 711200"/>
                  <a:gd name="connsiteX12" fmla="*/ 336550 w 393700"/>
                  <a:gd name="connsiteY12" fmla="*/ 514350 h 711200"/>
                  <a:gd name="connsiteX13" fmla="*/ 361950 w 393700"/>
                  <a:gd name="connsiteY13" fmla="*/ 571500 h 711200"/>
                  <a:gd name="connsiteX14" fmla="*/ 368300 w 393700"/>
                  <a:gd name="connsiteY14" fmla="*/ 641350 h 711200"/>
                  <a:gd name="connsiteX15" fmla="*/ 393700 w 393700"/>
                  <a:gd name="connsiteY15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3700" h="711200">
                    <a:moveTo>
                      <a:pt x="0" y="69850"/>
                    </a:moveTo>
                    <a:cubicBezTo>
                      <a:pt x="10583" y="34925"/>
                      <a:pt x="21167" y="0"/>
                      <a:pt x="38100" y="0"/>
                    </a:cubicBezTo>
                    <a:cubicBezTo>
                      <a:pt x="55033" y="0"/>
                      <a:pt x="101600" y="69850"/>
                      <a:pt x="101600" y="69850"/>
                    </a:cubicBezTo>
                    <a:cubicBezTo>
                      <a:pt x="121708" y="92075"/>
                      <a:pt x="139700" y="117475"/>
                      <a:pt x="158750" y="133350"/>
                    </a:cubicBezTo>
                    <a:cubicBezTo>
                      <a:pt x="177800" y="149225"/>
                      <a:pt x="215900" y="165100"/>
                      <a:pt x="215900" y="165100"/>
                    </a:cubicBezTo>
                    <a:lnTo>
                      <a:pt x="298450" y="209550"/>
                    </a:lnTo>
                    <a:cubicBezTo>
                      <a:pt x="318558" y="220133"/>
                      <a:pt x="323850" y="220133"/>
                      <a:pt x="336550" y="228600"/>
                    </a:cubicBezTo>
                    <a:cubicBezTo>
                      <a:pt x="349250" y="237067"/>
                      <a:pt x="368300" y="241300"/>
                      <a:pt x="374650" y="260350"/>
                    </a:cubicBezTo>
                    <a:cubicBezTo>
                      <a:pt x="381000" y="279400"/>
                      <a:pt x="383117" y="321733"/>
                      <a:pt x="374650" y="342900"/>
                    </a:cubicBezTo>
                    <a:cubicBezTo>
                      <a:pt x="366183" y="364067"/>
                      <a:pt x="335492" y="369358"/>
                      <a:pt x="323850" y="387350"/>
                    </a:cubicBezTo>
                    <a:cubicBezTo>
                      <a:pt x="312208" y="405342"/>
                      <a:pt x="306917" y="434975"/>
                      <a:pt x="304800" y="450850"/>
                    </a:cubicBezTo>
                    <a:cubicBezTo>
                      <a:pt x="302683" y="466725"/>
                      <a:pt x="305858" y="472017"/>
                      <a:pt x="311150" y="482600"/>
                    </a:cubicBezTo>
                    <a:cubicBezTo>
                      <a:pt x="316442" y="493183"/>
                      <a:pt x="328083" y="499533"/>
                      <a:pt x="336550" y="514350"/>
                    </a:cubicBezTo>
                    <a:cubicBezTo>
                      <a:pt x="345017" y="529167"/>
                      <a:pt x="356658" y="550334"/>
                      <a:pt x="361950" y="571500"/>
                    </a:cubicBezTo>
                    <a:cubicBezTo>
                      <a:pt x="367242" y="592666"/>
                      <a:pt x="363008" y="618067"/>
                      <a:pt x="368300" y="641350"/>
                    </a:cubicBezTo>
                    <a:cubicBezTo>
                      <a:pt x="373592" y="664633"/>
                      <a:pt x="383646" y="687916"/>
                      <a:pt x="393700" y="71120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CE1C2366-2A2A-41E4-84CD-9B01BB1761A0}"/>
                  </a:ext>
                </a:extLst>
              </p:cNvPr>
              <p:cNvSpPr/>
              <p:nvPr/>
            </p:nvSpPr>
            <p:spPr>
              <a:xfrm>
                <a:off x="6805236" y="4682936"/>
                <a:ext cx="412750" cy="727264"/>
              </a:xfrm>
              <a:custGeom>
                <a:avLst/>
                <a:gdLst>
                  <a:gd name="connsiteX0" fmla="*/ 0 w 412750"/>
                  <a:gd name="connsiteY0" fmla="*/ 16064 h 727264"/>
                  <a:gd name="connsiteX1" fmla="*/ 63500 w 412750"/>
                  <a:gd name="connsiteY1" fmla="*/ 9714 h 727264"/>
                  <a:gd name="connsiteX2" fmla="*/ 107950 w 412750"/>
                  <a:gd name="connsiteY2" fmla="*/ 130364 h 727264"/>
                  <a:gd name="connsiteX3" fmla="*/ 152400 w 412750"/>
                  <a:gd name="connsiteY3" fmla="*/ 289114 h 727264"/>
                  <a:gd name="connsiteX4" fmla="*/ 184150 w 412750"/>
                  <a:gd name="connsiteY4" fmla="*/ 416114 h 727264"/>
                  <a:gd name="connsiteX5" fmla="*/ 273050 w 412750"/>
                  <a:gd name="connsiteY5" fmla="*/ 562164 h 727264"/>
                  <a:gd name="connsiteX6" fmla="*/ 381000 w 412750"/>
                  <a:gd name="connsiteY6" fmla="*/ 689164 h 727264"/>
                  <a:gd name="connsiteX7" fmla="*/ 412750 w 412750"/>
                  <a:gd name="connsiteY7" fmla="*/ 727264 h 72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750" h="727264">
                    <a:moveTo>
                      <a:pt x="0" y="16064"/>
                    </a:moveTo>
                    <a:cubicBezTo>
                      <a:pt x="22754" y="3364"/>
                      <a:pt x="45508" y="-9336"/>
                      <a:pt x="63500" y="9714"/>
                    </a:cubicBezTo>
                    <a:cubicBezTo>
                      <a:pt x="81492" y="28764"/>
                      <a:pt x="93133" y="83797"/>
                      <a:pt x="107950" y="130364"/>
                    </a:cubicBezTo>
                    <a:cubicBezTo>
                      <a:pt x="122767" y="176931"/>
                      <a:pt x="139700" y="241489"/>
                      <a:pt x="152400" y="289114"/>
                    </a:cubicBezTo>
                    <a:cubicBezTo>
                      <a:pt x="165100" y="336739"/>
                      <a:pt x="164042" y="370606"/>
                      <a:pt x="184150" y="416114"/>
                    </a:cubicBezTo>
                    <a:cubicBezTo>
                      <a:pt x="204258" y="461622"/>
                      <a:pt x="240242" y="516656"/>
                      <a:pt x="273050" y="562164"/>
                    </a:cubicBezTo>
                    <a:cubicBezTo>
                      <a:pt x="305858" y="607672"/>
                      <a:pt x="357717" y="661647"/>
                      <a:pt x="381000" y="689164"/>
                    </a:cubicBezTo>
                    <a:cubicBezTo>
                      <a:pt x="404283" y="716681"/>
                      <a:pt x="408516" y="721972"/>
                      <a:pt x="412750" y="727264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 : forme 130">
                <a:extLst>
                  <a:ext uri="{FF2B5EF4-FFF2-40B4-BE49-F238E27FC236}">
                    <a16:creationId xmlns:a16="http://schemas.microsoft.com/office/drawing/2014/main" id="{80068C50-6DE0-40E6-8A98-C538251BF858}"/>
                  </a:ext>
                </a:extLst>
              </p:cNvPr>
              <p:cNvSpPr/>
              <p:nvPr/>
            </p:nvSpPr>
            <p:spPr>
              <a:xfrm>
                <a:off x="4630615" y="1754554"/>
                <a:ext cx="465016" cy="429138"/>
              </a:xfrm>
              <a:custGeom>
                <a:avLst/>
                <a:gdLst>
                  <a:gd name="connsiteX0" fmla="*/ 0 w 465016"/>
                  <a:gd name="connsiteY0" fmla="*/ 0 h 429138"/>
                  <a:gd name="connsiteX1" fmla="*/ 113323 w 465016"/>
                  <a:gd name="connsiteY1" fmla="*/ 105508 h 429138"/>
                  <a:gd name="connsiteX2" fmla="*/ 136770 w 465016"/>
                  <a:gd name="connsiteY2" fmla="*/ 214923 h 429138"/>
                  <a:gd name="connsiteX3" fmla="*/ 171939 w 465016"/>
                  <a:gd name="connsiteY3" fmla="*/ 355600 h 429138"/>
                  <a:gd name="connsiteX4" fmla="*/ 183662 w 465016"/>
                  <a:gd name="connsiteY4" fmla="*/ 418123 h 429138"/>
                  <a:gd name="connsiteX5" fmla="*/ 218831 w 465016"/>
                  <a:gd name="connsiteY5" fmla="*/ 425938 h 429138"/>
                  <a:gd name="connsiteX6" fmla="*/ 261816 w 465016"/>
                  <a:gd name="connsiteY6" fmla="*/ 382954 h 429138"/>
                  <a:gd name="connsiteX7" fmla="*/ 320431 w 465016"/>
                  <a:gd name="connsiteY7" fmla="*/ 304800 h 429138"/>
                  <a:gd name="connsiteX8" fmla="*/ 402493 w 465016"/>
                  <a:gd name="connsiteY8" fmla="*/ 265723 h 429138"/>
                  <a:gd name="connsiteX9" fmla="*/ 465016 w 465016"/>
                  <a:gd name="connsiteY9" fmla="*/ 250092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5016" h="429138">
                    <a:moveTo>
                      <a:pt x="0" y="0"/>
                    </a:moveTo>
                    <a:cubicBezTo>
                      <a:pt x="45264" y="34844"/>
                      <a:pt x="90528" y="69688"/>
                      <a:pt x="113323" y="105508"/>
                    </a:cubicBezTo>
                    <a:cubicBezTo>
                      <a:pt x="136118" y="141329"/>
                      <a:pt x="127001" y="173241"/>
                      <a:pt x="136770" y="214923"/>
                    </a:cubicBezTo>
                    <a:cubicBezTo>
                      <a:pt x="146539" y="256605"/>
                      <a:pt x="164124" y="321733"/>
                      <a:pt x="171939" y="355600"/>
                    </a:cubicBezTo>
                    <a:cubicBezTo>
                      <a:pt x="179754" y="389467"/>
                      <a:pt x="175847" y="406400"/>
                      <a:pt x="183662" y="418123"/>
                    </a:cubicBezTo>
                    <a:cubicBezTo>
                      <a:pt x="191477" y="429846"/>
                      <a:pt x="205805" y="431799"/>
                      <a:pt x="218831" y="425938"/>
                    </a:cubicBezTo>
                    <a:cubicBezTo>
                      <a:pt x="231857" y="420077"/>
                      <a:pt x="244883" y="403144"/>
                      <a:pt x="261816" y="382954"/>
                    </a:cubicBezTo>
                    <a:cubicBezTo>
                      <a:pt x="278749" y="362764"/>
                      <a:pt x="296985" y="324338"/>
                      <a:pt x="320431" y="304800"/>
                    </a:cubicBezTo>
                    <a:cubicBezTo>
                      <a:pt x="343877" y="285262"/>
                      <a:pt x="378396" y="274841"/>
                      <a:pt x="402493" y="265723"/>
                    </a:cubicBezTo>
                    <a:cubicBezTo>
                      <a:pt x="426591" y="256605"/>
                      <a:pt x="445803" y="253348"/>
                      <a:pt x="465016" y="250092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 : forme 131">
                <a:extLst>
                  <a:ext uri="{FF2B5EF4-FFF2-40B4-BE49-F238E27FC236}">
                    <a16:creationId xmlns:a16="http://schemas.microsoft.com/office/drawing/2014/main" id="{66D27503-B09C-4A45-98DA-01EBBAF6992C}"/>
                  </a:ext>
                </a:extLst>
              </p:cNvPr>
              <p:cNvSpPr/>
              <p:nvPr/>
            </p:nvSpPr>
            <p:spPr>
              <a:xfrm>
                <a:off x="4223994" y="1432613"/>
                <a:ext cx="410529" cy="329756"/>
              </a:xfrm>
              <a:custGeom>
                <a:avLst/>
                <a:gdLst>
                  <a:gd name="connsiteX0" fmla="*/ 0 w 488461"/>
                  <a:gd name="connsiteY0" fmla="*/ 0 h 402492"/>
                  <a:gd name="connsiteX1" fmla="*/ 97692 w 488461"/>
                  <a:gd name="connsiteY1" fmla="*/ 82061 h 402492"/>
                  <a:gd name="connsiteX2" fmla="*/ 175846 w 488461"/>
                  <a:gd name="connsiteY2" fmla="*/ 132861 h 402492"/>
                  <a:gd name="connsiteX3" fmla="*/ 265723 w 488461"/>
                  <a:gd name="connsiteY3" fmla="*/ 168031 h 402492"/>
                  <a:gd name="connsiteX4" fmla="*/ 336061 w 488461"/>
                  <a:gd name="connsiteY4" fmla="*/ 230554 h 402492"/>
                  <a:gd name="connsiteX5" fmla="*/ 410307 w 488461"/>
                  <a:gd name="connsiteY5" fmla="*/ 320431 h 402492"/>
                  <a:gd name="connsiteX6" fmla="*/ 465015 w 488461"/>
                  <a:gd name="connsiteY6" fmla="*/ 375138 h 402492"/>
                  <a:gd name="connsiteX7" fmla="*/ 488461 w 488461"/>
                  <a:gd name="connsiteY7" fmla="*/ 402492 h 402492"/>
                  <a:gd name="connsiteX0" fmla="*/ 0 w 410529"/>
                  <a:gd name="connsiteY0" fmla="*/ 0 h 329756"/>
                  <a:gd name="connsiteX1" fmla="*/ 19760 w 410529"/>
                  <a:gd name="connsiteY1" fmla="*/ 9325 h 329756"/>
                  <a:gd name="connsiteX2" fmla="*/ 97914 w 410529"/>
                  <a:gd name="connsiteY2" fmla="*/ 60125 h 329756"/>
                  <a:gd name="connsiteX3" fmla="*/ 187791 w 410529"/>
                  <a:gd name="connsiteY3" fmla="*/ 95295 h 329756"/>
                  <a:gd name="connsiteX4" fmla="*/ 258129 w 410529"/>
                  <a:gd name="connsiteY4" fmla="*/ 157818 h 329756"/>
                  <a:gd name="connsiteX5" fmla="*/ 332375 w 410529"/>
                  <a:gd name="connsiteY5" fmla="*/ 247695 h 329756"/>
                  <a:gd name="connsiteX6" fmla="*/ 387083 w 410529"/>
                  <a:gd name="connsiteY6" fmla="*/ 302402 h 329756"/>
                  <a:gd name="connsiteX7" fmla="*/ 410529 w 410529"/>
                  <a:gd name="connsiteY7" fmla="*/ 329756 h 32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0529" h="329756">
                    <a:moveTo>
                      <a:pt x="0" y="0"/>
                    </a:moveTo>
                    <a:cubicBezTo>
                      <a:pt x="34192" y="29959"/>
                      <a:pt x="3441" y="-696"/>
                      <a:pt x="19760" y="9325"/>
                    </a:cubicBezTo>
                    <a:cubicBezTo>
                      <a:pt x="36079" y="19346"/>
                      <a:pt x="69909" y="45797"/>
                      <a:pt x="97914" y="60125"/>
                    </a:cubicBezTo>
                    <a:cubicBezTo>
                      <a:pt x="125919" y="74453"/>
                      <a:pt x="161088" y="79013"/>
                      <a:pt x="187791" y="95295"/>
                    </a:cubicBezTo>
                    <a:cubicBezTo>
                      <a:pt x="214494" y="111577"/>
                      <a:pt x="234032" y="132418"/>
                      <a:pt x="258129" y="157818"/>
                    </a:cubicBezTo>
                    <a:cubicBezTo>
                      <a:pt x="282226" y="183218"/>
                      <a:pt x="310883" y="223598"/>
                      <a:pt x="332375" y="247695"/>
                    </a:cubicBezTo>
                    <a:cubicBezTo>
                      <a:pt x="353867" y="271792"/>
                      <a:pt x="374057" y="288725"/>
                      <a:pt x="387083" y="302402"/>
                    </a:cubicBezTo>
                    <a:cubicBezTo>
                      <a:pt x="400109" y="316079"/>
                      <a:pt x="405319" y="322917"/>
                      <a:pt x="410529" y="329756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orme libre : forme 132">
                <a:extLst>
                  <a:ext uri="{FF2B5EF4-FFF2-40B4-BE49-F238E27FC236}">
                    <a16:creationId xmlns:a16="http://schemas.microsoft.com/office/drawing/2014/main" id="{D5CA568A-2F2D-4D26-AF3F-0DFECFA01A62}"/>
                  </a:ext>
                </a:extLst>
              </p:cNvPr>
              <p:cNvSpPr/>
              <p:nvPr/>
            </p:nvSpPr>
            <p:spPr>
              <a:xfrm>
                <a:off x="4655127" y="51955"/>
                <a:ext cx="483178" cy="685800"/>
              </a:xfrm>
              <a:custGeom>
                <a:avLst/>
                <a:gdLst>
                  <a:gd name="connsiteX0" fmla="*/ 0 w 483178"/>
                  <a:gd name="connsiteY0" fmla="*/ 0 h 685800"/>
                  <a:gd name="connsiteX1" fmla="*/ 109105 w 483178"/>
                  <a:gd name="connsiteY1" fmla="*/ 213013 h 685800"/>
                  <a:gd name="connsiteX2" fmla="*/ 238991 w 483178"/>
                  <a:gd name="connsiteY2" fmla="*/ 446809 h 685800"/>
                  <a:gd name="connsiteX3" fmla="*/ 337705 w 483178"/>
                  <a:gd name="connsiteY3" fmla="*/ 597477 h 685800"/>
                  <a:gd name="connsiteX4" fmla="*/ 483178 w 483178"/>
                  <a:gd name="connsiteY4" fmla="*/ 68580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178" h="685800">
                    <a:moveTo>
                      <a:pt x="0" y="0"/>
                    </a:moveTo>
                    <a:cubicBezTo>
                      <a:pt x="34636" y="69272"/>
                      <a:pt x="69273" y="138545"/>
                      <a:pt x="109105" y="213013"/>
                    </a:cubicBezTo>
                    <a:cubicBezTo>
                      <a:pt x="148937" y="287481"/>
                      <a:pt x="200891" y="382732"/>
                      <a:pt x="238991" y="446809"/>
                    </a:cubicBezTo>
                    <a:cubicBezTo>
                      <a:pt x="277091" y="510886"/>
                      <a:pt x="297007" y="557645"/>
                      <a:pt x="337705" y="597477"/>
                    </a:cubicBezTo>
                    <a:cubicBezTo>
                      <a:pt x="378403" y="637309"/>
                      <a:pt x="430790" y="661554"/>
                      <a:pt x="483178" y="68580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 : forme 136">
                <a:extLst>
                  <a:ext uri="{FF2B5EF4-FFF2-40B4-BE49-F238E27FC236}">
                    <a16:creationId xmlns:a16="http://schemas.microsoft.com/office/drawing/2014/main" id="{760F7BE3-C051-4A57-9820-D1CACD58516F}"/>
                  </a:ext>
                </a:extLst>
              </p:cNvPr>
              <p:cNvSpPr/>
              <p:nvPr/>
            </p:nvSpPr>
            <p:spPr>
              <a:xfrm>
                <a:off x="4005695" y="566305"/>
                <a:ext cx="929987" cy="1652154"/>
              </a:xfrm>
              <a:custGeom>
                <a:avLst/>
                <a:gdLst>
                  <a:gd name="connsiteX0" fmla="*/ 929987 w 929987"/>
                  <a:gd name="connsiteY0" fmla="*/ 0 h 1652154"/>
                  <a:gd name="connsiteX1" fmla="*/ 872837 w 929987"/>
                  <a:gd name="connsiteY1" fmla="*/ 140277 h 1652154"/>
                  <a:gd name="connsiteX2" fmla="*/ 800100 w 929987"/>
                  <a:gd name="connsiteY2" fmla="*/ 233795 h 1652154"/>
                  <a:gd name="connsiteX3" fmla="*/ 711778 w 929987"/>
                  <a:gd name="connsiteY3" fmla="*/ 280554 h 1652154"/>
                  <a:gd name="connsiteX4" fmla="*/ 659823 w 929987"/>
                  <a:gd name="connsiteY4" fmla="*/ 301336 h 1652154"/>
                  <a:gd name="connsiteX5" fmla="*/ 602673 w 929987"/>
                  <a:gd name="connsiteY5" fmla="*/ 337704 h 1652154"/>
                  <a:gd name="connsiteX6" fmla="*/ 555914 w 929987"/>
                  <a:gd name="connsiteY6" fmla="*/ 384463 h 1652154"/>
                  <a:gd name="connsiteX7" fmla="*/ 503960 w 929987"/>
                  <a:gd name="connsiteY7" fmla="*/ 457200 h 1652154"/>
                  <a:gd name="connsiteX8" fmla="*/ 483178 w 929987"/>
                  <a:gd name="connsiteY8" fmla="*/ 509154 h 1652154"/>
                  <a:gd name="connsiteX9" fmla="*/ 446810 w 929987"/>
                  <a:gd name="connsiteY9" fmla="*/ 607868 h 1652154"/>
                  <a:gd name="connsiteX10" fmla="*/ 431223 w 929987"/>
                  <a:gd name="connsiteY10" fmla="*/ 649431 h 1652154"/>
                  <a:gd name="connsiteX11" fmla="*/ 316923 w 929987"/>
                  <a:gd name="connsiteY11" fmla="*/ 768927 h 1652154"/>
                  <a:gd name="connsiteX12" fmla="*/ 259773 w 929987"/>
                  <a:gd name="connsiteY12" fmla="*/ 846859 h 1652154"/>
                  <a:gd name="connsiteX13" fmla="*/ 218210 w 929987"/>
                  <a:gd name="connsiteY13" fmla="*/ 893618 h 1652154"/>
                  <a:gd name="connsiteX14" fmla="*/ 155864 w 929987"/>
                  <a:gd name="connsiteY14" fmla="*/ 929986 h 1652154"/>
                  <a:gd name="connsiteX15" fmla="*/ 62346 w 929987"/>
                  <a:gd name="connsiteY15" fmla="*/ 997527 h 1652154"/>
                  <a:gd name="connsiteX16" fmla="*/ 25978 w 929987"/>
                  <a:gd name="connsiteY16" fmla="*/ 1080654 h 1652154"/>
                  <a:gd name="connsiteX17" fmla="*/ 15587 w 929987"/>
                  <a:gd name="connsiteY17" fmla="*/ 1153390 h 1652154"/>
                  <a:gd name="connsiteX18" fmla="*/ 20782 w 929987"/>
                  <a:gd name="connsiteY18" fmla="*/ 1262495 h 1652154"/>
                  <a:gd name="connsiteX19" fmla="*/ 20782 w 929987"/>
                  <a:gd name="connsiteY19" fmla="*/ 1381990 h 1652154"/>
                  <a:gd name="connsiteX20" fmla="*/ 15587 w 929987"/>
                  <a:gd name="connsiteY20" fmla="*/ 1480704 h 1652154"/>
                  <a:gd name="connsiteX21" fmla="*/ 0 w 929987"/>
                  <a:gd name="connsiteY21" fmla="*/ 1652154 h 165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9987" h="1652154">
                    <a:moveTo>
                      <a:pt x="929987" y="0"/>
                    </a:moveTo>
                    <a:cubicBezTo>
                      <a:pt x="912236" y="50655"/>
                      <a:pt x="894485" y="101311"/>
                      <a:pt x="872837" y="140277"/>
                    </a:cubicBezTo>
                    <a:cubicBezTo>
                      <a:pt x="851189" y="179243"/>
                      <a:pt x="826943" y="210415"/>
                      <a:pt x="800100" y="233795"/>
                    </a:cubicBezTo>
                    <a:cubicBezTo>
                      <a:pt x="773257" y="257175"/>
                      <a:pt x="735157" y="269297"/>
                      <a:pt x="711778" y="280554"/>
                    </a:cubicBezTo>
                    <a:cubicBezTo>
                      <a:pt x="688399" y="291811"/>
                      <a:pt x="678007" y="291811"/>
                      <a:pt x="659823" y="301336"/>
                    </a:cubicBezTo>
                    <a:cubicBezTo>
                      <a:pt x="641639" y="310861"/>
                      <a:pt x="619991" y="323850"/>
                      <a:pt x="602673" y="337704"/>
                    </a:cubicBezTo>
                    <a:cubicBezTo>
                      <a:pt x="585355" y="351559"/>
                      <a:pt x="572366" y="364547"/>
                      <a:pt x="555914" y="384463"/>
                    </a:cubicBezTo>
                    <a:cubicBezTo>
                      <a:pt x="539462" y="404379"/>
                      <a:pt x="516083" y="436418"/>
                      <a:pt x="503960" y="457200"/>
                    </a:cubicBezTo>
                    <a:cubicBezTo>
                      <a:pt x="491837" y="477982"/>
                      <a:pt x="492703" y="484043"/>
                      <a:pt x="483178" y="509154"/>
                    </a:cubicBezTo>
                    <a:cubicBezTo>
                      <a:pt x="473653" y="534265"/>
                      <a:pt x="455469" y="584489"/>
                      <a:pt x="446810" y="607868"/>
                    </a:cubicBezTo>
                    <a:cubicBezTo>
                      <a:pt x="438151" y="631248"/>
                      <a:pt x="452871" y="622588"/>
                      <a:pt x="431223" y="649431"/>
                    </a:cubicBezTo>
                    <a:cubicBezTo>
                      <a:pt x="409575" y="676274"/>
                      <a:pt x="345498" y="736022"/>
                      <a:pt x="316923" y="768927"/>
                    </a:cubicBezTo>
                    <a:cubicBezTo>
                      <a:pt x="288348" y="801832"/>
                      <a:pt x="276225" y="826077"/>
                      <a:pt x="259773" y="846859"/>
                    </a:cubicBezTo>
                    <a:cubicBezTo>
                      <a:pt x="243321" y="867641"/>
                      <a:pt x="235528" y="879764"/>
                      <a:pt x="218210" y="893618"/>
                    </a:cubicBezTo>
                    <a:cubicBezTo>
                      <a:pt x="200892" y="907473"/>
                      <a:pt x="181841" y="912668"/>
                      <a:pt x="155864" y="929986"/>
                    </a:cubicBezTo>
                    <a:cubicBezTo>
                      <a:pt x="129887" y="947304"/>
                      <a:pt x="83994" y="972416"/>
                      <a:pt x="62346" y="997527"/>
                    </a:cubicBezTo>
                    <a:cubicBezTo>
                      <a:pt x="40698" y="1022638"/>
                      <a:pt x="33771" y="1054677"/>
                      <a:pt x="25978" y="1080654"/>
                    </a:cubicBezTo>
                    <a:cubicBezTo>
                      <a:pt x="18185" y="1106631"/>
                      <a:pt x="16453" y="1123083"/>
                      <a:pt x="15587" y="1153390"/>
                    </a:cubicBezTo>
                    <a:cubicBezTo>
                      <a:pt x="14721" y="1183697"/>
                      <a:pt x="19916" y="1224395"/>
                      <a:pt x="20782" y="1262495"/>
                    </a:cubicBezTo>
                    <a:cubicBezTo>
                      <a:pt x="21648" y="1300595"/>
                      <a:pt x="21648" y="1345622"/>
                      <a:pt x="20782" y="1381990"/>
                    </a:cubicBezTo>
                    <a:cubicBezTo>
                      <a:pt x="19916" y="1418358"/>
                      <a:pt x="19051" y="1435677"/>
                      <a:pt x="15587" y="1480704"/>
                    </a:cubicBezTo>
                    <a:cubicBezTo>
                      <a:pt x="12123" y="1525731"/>
                      <a:pt x="6061" y="1588942"/>
                      <a:pt x="0" y="1652154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 : forme 1">
                <a:extLst>
                  <a:ext uri="{FF2B5EF4-FFF2-40B4-BE49-F238E27FC236}">
                    <a16:creationId xmlns:a16="http://schemas.microsoft.com/office/drawing/2014/main" id="{3784A65B-8B0C-4C83-BE0D-E952E294A7E6}"/>
                  </a:ext>
                </a:extLst>
              </p:cNvPr>
              <p:cNvSpPr/>
              <p:nvPr/>
            </p:nvSpPr>
            <p:spPr>
              <a:xfrm>
                <a:off x="7151676" y="5449691"/>
                <a:ext cx="163949" cy="315615"/>
              </a:xfrm>
              <a:custGeom>
                <a:avLst/>
                <a:gdLst>
                  <a:gd name="connsiteX0" fmla="*/ 0 w 163949"/>
                  <a:gd name="connsiteY0" fmla="*/ 0 h 315615"/>
                  <a:gd name="connsiteX1" fmla="*/ 93442 w 163949"/>
                  <a:gd name="connsiteY1" fmla="*/ 130151 h 315615"/>
                  <a:gd name="connsiteX2" fmla="*/ 156850 w 163949"/>
                  <a:gd name="connsiteY2" fmla="*/ 243617 h 315615"/>
                  <a:gd name="connsiteX3" fmla="*/ 160187 w 163949"/>
                  <a:gd name="connsiteY3" fmla="*/ 307024 h 315615"/>
                  <a:gd name="connsiteX4" fmla="*/ 136826 w 163949"/>
                  <a:gd name="connsiteY4" fmla="*/ 310362 h 31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949" h="315615">
                    <a:moveTo>
                      <a:pt x="0" y="0"/>
                    </a:moveTo>
                    <a:cubicBezTo>
                      <a:pt x="33650" y="44774"/>
                      <a:pt x="67300" y="89548"/>
                      <a:pt x="93442" y="130151"/>
                    </a:cubicBezTo>
                    <a:cubicBezTo>
                      <a:pt x="119584" y="170754"/>
                      <a:pt x="145726" y="214138"/>
                      <a:pt x="156850" y="243617"/>
                    </a:cubicBezTo>
                    <a:cubicBezTo>
                      <a:pt x="167974" y="273096"/>
                      <a:pt x="163524" y="295900"/>
                      <a:pt x="160187" y="307024"/>
                    </a:cubicBezTo>
                    <a:cubicBezTo>
                      <a:pt x="156850" y="318148"/>
                      <a:pt x="138495" y="317593"/>
                      <a:pt x="136826" y="310362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 : forme 4">
                <a:extLst>
                  <a:ext uri="{FF2B5EF4-FFF2-40B4-BE49-F238E27FC236}">
                    <a16:creationId xmlns:a16="http://schemas.microsoft.com/office/drawing/2014/main" id="{DEEF4E5D-E239-4BDD-A711-CDEC6CF5D796}"/>
                  </a:ext>
                </a:extLst>
              </p:cNvPr>
              <p:cNvSpPr/>
              <p:nvPr/>
            </p:nvSpPr>
            <p:spPr>
              <a:xfrm>
                <a:off x="6994826" y="5763390"/>
                <a:ext cx="278916" cy="263641"/>
              </a:xfrm>
              <a:custGeom>
                <a:avLst/>
                <a:gdLst>
                  <a:gd name="connsiteX0" fmla="*/ 0 w 278916"/>
                  <a:gd name="connsiteY0" fmla="*/ 263641 h 263641"/>
                  <a:gd name="connsiteX1" fmla="*/ 130152 w 278916"/>
                  <a:gd name="connsiteY1" fmla="*/ 226931 h 263641"/>
                  <a:gd name="connsiteX2" fmla="*/ 256967 w 278916"/>
                  <a:gd name="connsiteY2" fmla="*/ 156849 h 263641"/>
                  <a:gd name="connsiteX3" fmla="*/ 276990 w 278916"/>
                  <a:gd name="connsiteY3" fmla="*/ 96779 h 263641"/>
                  <a:gd name="connsiteX4" fmla="*/ 276990 w 278916"/>
                  <a:gd name="connsiteY4" fmla="*/ 0 h 26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16" h="263641">
                    <a:moveTo>
                      <a:pt x="0" y="263641"/>
                    </a:moveTo>
                    <a:cubicBezTo>
                      <a:pt x="43662" y="254185"/>
                      <a:pt x="87324" y="244730"/>
                      <a:pt x="130152" y="226931"/>
                    </a:cubicBezTo>
                    <a:cubicBezTo>
                      <a:pt x="172980" y="209132"/>
                      <a:pt x="232494" y="178541"/>
                      <a:pt x="256967" y="156849"/>
                    </a:cubicBezTo>
                    <a:cubicBezTo>
                      <a:pt x="281440" y="135157"/>
                      <a:pt x="273653" y="122920"/>
                      <a:pt x="276990" y="96779"/>
                    </a:cubicBezTo>
                    <a:cubicBezTo>
                      <a:pt x="280327" y="70638"/>
                      <a:pt x="278658" y="35319"/>
                      <a:pt x="27699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orme libre : forme 5">
                <a:extLst>
                  <a:ext uri="{FF2B5EF4-FFF2-40B4-BE49-F238E27FC236}">
                    <a16:creationId xmlns:a16="http://schemas.microsoft.com/office/drawing/2014/main" id="{97925E50-DCF3-40A6-B98C-D9F63DBEBE05}"/>
                  </a:ext>
                </a:extLst>
              </p:cNvPr>
              <p:cNvSpPr/>
              <p:nvPr/>
            </p:nvSpPr>
            <p:spPr>
              <a:xfrm>
                <a:off x="7141664" y="5399632"/>
                <a:ext cx="76756" cy="46721"/>
              </a:xfrm>
              <a:custGeom>
                <a:avLst/>
                <a:gdLst>
                  <a:gd name="connsiteX0" fmla="*/ 0 w 76756"/>
                  <a:gd name="connsiteY0" fmla="*/ 46721 h 46721"/>
                  <a:gd name="connsiteX1" fmla="*/ 76756 w 76756"/>
                  <a:gd name="connsiteY1" fmla="*/ 0 h 4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56" h="46721">
                    <a:moveTo>
                      <a:pt x="0" y="46721"/>
                    </a:moveTo>
                    <a:lnTo>
                      <a:pt x="7675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" name="Rectangle à coins arrondis 1"/>
          <p:cNvSpPr/>
          <p:nvPr/>
        </p:nvSpPr>
        <p:spPr>
          <a:xfrm rot="18730277">
            <a:off x="4883784" y="1260119"/>
            <a:ext cx="523760" cy="977802"/>
          </a:xfrm>
          <a:prstGeom prst="roundRect">
            <a:avLst/>
          </a:prstGeom>
          <a:noFill/>
          <a:ln w="127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 rot="20083041">
            <a:off x="5542813" y="1999439"/>
            <a:ext cx="510459" cy="1122801"/>
          </a:xfrm>
          <a:prstGeom prst="roundRect">
            <a:avLst/>
          </a:prstGeom>
          <a:noFill/>
          <a:ln w="127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 rot="18926203">
            <a:off x="6217238" y="2907515"/>
            <a:ext cx="510459" cy="1291497"/>
          </a:xfrm>
          <a:prstGeom prst="roundRect">
            <a:avLst/>
          </a:prstGeom>
          <a:noFill/>
          <a:ln w="127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 rot="19690880">
            <a:off x="6923731" y="3926548"/>
            <a:ext cx="457475" cy="763005"/>
          </a:xfrm>
          <a:prstGeom prst="roundRect">
            <a:avLst/>
          </a:prstGeom>
          <a:noFill/>
          <a:ln w="127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 rot="19690880">
            <a:off x="7292411" y="4607312"/>
            <a:ext cx="457475" cy="796946"/>
          </a:xfrm>
          <a:prstGeom prst="roundRect">
            <a:avLst/>
          </a:prstGeom>
          <a:noFill/>
          <a:ln w="127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 rot="21399748">
            <a:off x="7426048" y="5397192"/>
            <a:ext cx="457475" cy="692981"/>
          </a:xfrm>
          <a:prstGeom prst="roundRect">
            <a:avLst/>
          </a:prstGeom>
          <a:noFill/>
          <a:ln w="127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6699880" y="1315664"/>
            <a:ext cx="2399995" cy="360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2023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7988164" y="4616498"/>
            <a:ext cx="1111711" cy="360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Réalisé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7988164" y="3856113"/>
            <a:ext cx="1111711" cy="360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cours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6848225" y="2812489"/>
            <a:ext cx="2251650" cy="720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2021 – Septembre à décembre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7988164" y="5501172"/>
            <a:ext cx="1111711" cy="360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2022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6699880" y="1900832"/>
            <a:ext cx="2399995" cy="720000"/>
          </a:xfrm>
          <a:prstGeom prst="roundRect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2022 – Premier semestre</a:t>
            </a:r>
          </a:p>
        </p:txBody>
      </p:sp>
    </p:spTree>
    <p:extLst>
      <p:ext uri="{BB962C8B-B14F-4D97-AF65-F5344CB8AC3E}">
        <p14:creationId xmlns:p14="http://schemas.microsoft.com/office/powerpoint/2010/main" val="20152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448921" y="3212976"/>
            <a:ext cx="4468067" cy="6041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EB69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DESCRIPTION GLOBALE DU PROJET</a:t>
            </a:r>
          </a:p>
        </p:txBody>
      </p:sp>
      <p:pic>
        <p:nvPicPr>
          <p:cNvPr id="6" name="Image 6" descr="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6068839"/>
            <a:ext cx="26590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 descr="curseu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64" y="-171400"/>
            <a:ext cx="838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/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29032"/>
            <a:ext cx="2736305" cy="18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8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448921" y="3208713"/>
            <a:ext cx="4468067" cy="436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EB69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OPERATION</a:t>
            </a:r>
          </a:p>
        </p:txBody>
      </p:sp>
      <p:pic>
        <p:nvPicPr>
          <p:cNvPr id="6" name="Image 6" descr="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6068839"/>
            <a:ext cx="26590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 descr="curseu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64" y="-171400"/>
            <a:ext cx="838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974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-60125" y="-70282"/>
            <a:ext cx="4482656" cy="703327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sz="2000" dirty="0"/>
              <a:t>Budget Général de la ligne THNS 3</a:t>
            </a: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0"/>
          <a:stretch/>
        </p:blipFill>
        <p:spPr bwMode="auto">
          <a:xfrm>
            <a:off x="995583" y="1345565"/>
            <a:ext cx="4858565" cy="25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995583" y="4206737"/>
            <a:ext cx="47012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Subventions obtenues à ce jour : </a:t>
            </a:r>
          </a:p>
          <a:p>
            <a:r>
              <a:rPr lang="fr-FR" dirty="0"/>
              <a:t>264 k€ sur partie Hérimoncourt</a:t>
            </a:r>
          </a:p>
          <a:p>
            <a:r>
              <a:rPr lang="fr-FR" dirty="0"/>
              <a:t>240 k€ (appel à projets Etat) obtenu sur Audincourt/Seloncourt</a:t>
            </a:r>
          </a:p>
          <a:p>
            <a:endParaRPr lang="fr-FR" dirty="0"/>
          </a:p>
          <a:p>
            <a:r>
              <a:rPr lang="fr-FR" dirty="0"/>
              <a:t>Subvention complémentaire espérée : </a:t>
            </a:r>
          </a:p>
          <a:p>
            <a:r>
              <a:rPr lang="fr-FR" dirty="0"/>
              <a:t>344 k€</a:t>
            </a:r>
          </a:p>
        </p:txBody>
      </p:sp>
    </p:spTree>
    <p:extLst>
      <p:ext uri="{BB962C8B-B14F-4D97-AF65-F5344CB8AC3E}">
        <p14:creationId xmlns:p14="http://schemas.microsoft.com/office/powerpoint/2010/main" val="141658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3" y="4150"/>
            <a:ext cx="3425328" cy="1425976"/>
          </a:xfrm>
        </p:spPr>
        <p:txBody>
          <a:bodyPr anchor="t">
            <a:normAutofit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Plan d’ensemble</a:t>
            </a:r>
            <a:br>
              <a:rPr lang="fr-FR" dirty="0"/>
            </a:b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3595312" y="-2487"/>
            <a:ext cx="5542663" cy="6858000"/>
            <a:chOff x="3101473" y="0"/>
            <a:chExt cx="5542663" cy="6858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CB0FD4F-8EE6-4523-99D4-2365B1AB2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473" y="0"/>
              <a:ext cx="5542663" cy="6858000"/>
            </a:xfrm>
            <a:prstGeom prst="rect">
              <a:avLst/>
            </a:prstGeom>
          </p:spPr>
        </p:pic>
        <p:grpSp>
          <p:nvGrpSpPr>
            <p:cNvPr id="11" name="Groupe 10"/>
            <p:cNvGrpSpPr/>
            <p:nvPr/>
          </p:nvGrpSpPr>
          <p:grpSpPr>
            <a:xfrm>
              <a:off x="4005695" y="51955"/>
              <a:ext cx="3309930" cy="5975076"/>
              <a:chOff x="4005695" y="51955"/>
              <a:chExt cx="3309930" cy="5975076"/>
            </a:xfrm>
          </p:grpSpPr>
          <p:sp>
            <p:nvSpPr>
              <p:cNvPr id="12" name="Forme libre : forme 7">
                <a:extLst>
                  <a:ext uri="{FF2B5EF4-FFF2-40B4-BE49-F238E27FC236}">
                    <a16:creationId xmlns:a16="http://schemas.microsoft.com/office/drawing/2014/main" id="{BF6D19A1-B114-46AB-BC49-731AD9D96A6F}"/>
                  </a:ext>
                </a:extLst>
              </p:cNvPr>
              <p:cNvSpPr/>
              <p:nvPr/>
            </p:nvSpPr>
            <p:spPr>
              <a:xfrm>
                <a:off x="5096381" y="2000250"/>
                <a:ext cx="343605" cy="1079500"/>
              </a:xfrm>
              <a:custGeom>
                <a:avLst/>
                <a:gdLst>
                  <a:gd name="connsiteX0" fmla="*/ 705 w 343605"/>
                  <a:gd name="connsiteY0" fmla="*/ 0 h 1079500"/>
                  <a:gd name="connsiteX1" fmla="*/ 7055 w 343605"/>
                  <a:gd name="connsiteY1" fmla="*/ 209550 h 1079500"/>
                  <a:gd name="connsiteX2" fmla="*/ 51505 w 343605"/>
                  <a:gd name="connsiteY2" fmla="*/ 387350 h 1079500"/>
                  <a:gd name="connsiteX3" fmla="*/ 89605 w 343605"/>
                  <a:gd name="connsiteY3" fmla="*/ 558800 h 1079500"/>
                  <a:gd name="connsiteX4" fmla="*/ 165805 w 343605"/>
                  <a:gd name="connsiteY4" fmla="*/ 762000 h 1079500"/>
                  <a:gd name="connsiteX5" fmla="*/ 261055 w 343605"/>
                  <a:gd name="connsiteY5" fmla="*/ 920750 h 1079500"/>
                  <a:gd name="connsiteX6" fmla="*/ 343605 w 343605"/>
                  <a:gd name="connsiteY6" fmla="*/ 1079500 h 107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3605" h="1079500">
                    <a:moveTo>
                      <a:pt x="705" y="0"/>
                    </a:moveTo>
                    <a:cubicBezTo>
                      <a:pt x="-354" y="72496"/>
                      <a:pt x="-1412" y="144992"/>
                      <a:pt x="7055" y="209550"/>
                    </a:cubicBezTo>
                    <a:cubicBezTo>
                      <a:pt x="15522" y="274108"/>
                      <a:pt x="37747" y="329142"/>
                      <a:pt x="51505" y="387350"/>
                    </a:cubicBezTo>
                    <a:cubicBezTo>
                      <a:pt x="65263" y="445558"/>
                      <a:pt x="70555" y="496358"/>
                      <a:pt x="89605" y="558800"/>
                    </a:cubicBezTo>
                    <a:cubicBezTo>
                      <a:pt x="108655" y="621242"/>
                      <a:pt x="137230" y="701675"/>
                      <a:pt x="165805" y="762000"/>
                    </a:cubicBezTo>
                    <a:cubicBezTo>
                      <a:pt x="194380" y="822325"/>
                      <a:pt x="231422" y="867833"/>
                      <a:pt x="261055" y="920750"/>
                    </a:cubicBezTo>
                    <a:cubicBezTo>
                      <a:pt x="290688" y="973667"/>
                      <a:pt x="317146" y="1026583"/>
                      <a:pt x="343605" y="1079500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Forme libre : forme 10">
                <a:extLst>
                  <a:ext uri="{FF2B5EF4-FFF2-40B4-BE49-F238E27FC236}">
                    <a16:creationId xmlns:a16="http://schemas.microsoft.com/office/drawing/2014/main" id="{D1BBDAF3-B33A-47EA-A632-B49408794F68}"/>
                  </a:ext>
                </a:extLst>
              </p:cNvPr>
              <p:cNvSpPr/>
              <p:nvPr/>
            </p:nvSpPr>
            <p:spPr>
              <a:xfrm>
                <a:off x="5592386" y="3257550"/>
                <a:ext cx="800100" cy="781050"/>
              </a:xfrm>
              <a:custGeom>
                <a:avLst/>
                <a:gdLst>
                  <a:gd name="connsiteX0" fmla="*/ 800100 w 800100"/>
                  <a:gd name="connsiteY0" fmla="*/ 781050 h 781050"/>
                  <a:gd name="connsiteX1" fmla="*/ 730250 w 800100"/>
                  <a:gd name="connsiteY1" fmla="*/ 679450 h 781050"/>
                  <a:gd name="connsiteX2" fmla="*/ 685800 w 800100"/>
                  <a:gd name="connsiteY2" fmla="*/ 552450 h 781050"/>
                  <a:gd name="connsiteX3" fmla="*/ 673100 w 800100"/>
                  <a:gd name="connsiteY3" fmla="*/ 482600 h 781050"/>
                  <a:gd name="connsiteX4" fmla="*/ 647700 w 800100"/>
                  <a:gd name="connsiteY4" fmla="*/ 425450 h 781050"/>
                  <a:gd name="connsiteX5" fmla="*/ 577850 w 800100"/>
                  <a:gd name="connsiteY5" fmla="*/ 374650 h 781050"/>
                  <a:gd name="connsiteX6" fmla="*/ 501650 w 800100"/>
                  <a:gd name="connsiteY6" fmla="*/ 336550 h 781050"/>
                  <a:gd name="connsiteX7" fmla="*/ 285750 w 800100"/>
                  <a:gd name="connsiteY7" fmla="*/ 184150 h 781050"/>
                  <a:gd name="connsiteX8" fmla="*/ 196850 w 800100"/>
                  <a:gd name="connsiteY8" fmla="*/ 127000 h 781050"/>
                  <a:gd name="connsiteX9" fmla="*/ 95250 w 800100"/>
                  <a:gd name="connsiteY9" fmla="*/ 63500 h 781050"/>
                  <a:gd name="connsiteX10" fmla="*/ 25400 w 800100"/>
                  <a:gd name="connsiteY10" fmla="*/ 19050 h 781050"/>
                  <a:gd name="connsiteX11" fmla="*/ 0 w 800100"/>
                  <a:gd name="connsiteY11" fmla="*/ 0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0100" h="781050">
                    <a:moveTo>
                      <a:pt x="800100" y="781050"/>
                    </a:moveTo>
                    <a:cubicBezTo>
                      <a:pt x="774700" y="749300"/>
                      <a:pt x="749300" y="717550"/>
                      <a:pt x="730250" y="679450"/>
                    </a:cubicBezTo>
                    <a:cubicBezTo>
                      <a:pt x="711200" y="641350"/>
                      <a:pt x="695325" y="585258"/>
                      <a:pt x="685800" y="552450"/>
                    </a:cubicBezTo>
                    <a:cubicBezTo>
                      <a:pt x="676275" y="519642"/>
                      <a:pt x="679450" y="503767"/>
                      <a:pt x="673100" y="482600"/>
                    </a:cubicBezTo>
                    <a:cubicBezTo>
                      <a:pt x="666750" y="461433"/>
                      <a:pt x="663575" y="443442"/>
                      <a:pt x="647700" y="425450"/>
                    </a:cubicBezTo>
                    <a:cubicBezTo>
                      <a:pt x="631825" y="407458"/>
                      <a:pt x="602192" y="389467"/>
                      <a:pt x="577850" y="374650"/>
                    </a:cubicBezTo>
                    <a:cubicBezTo>
                      <a:pt x="553508" y="359833"/>
                      <a:pt x="550333" y="368300"/>
                      <a:pt x="501650" y="336550"/>
                    </a:cubicBezTo>
                    <a:cubicBezTo>
                      <a:pt x="452967" y="304800"/>
                      <a:pt x="336550" y="219075"/>
                      <a:pt x="285750" y="184150"/>
                    </a:cubicBezTo>
                    <a:cubicBezTo>
                      <a:pt x="234950" y="149225"/>
                      <a:pt x="196850" y="127000"/>
                      <a:pt x="196850" y="127000"/>
                    </a:cubicBezTo>
                    <a:lnTo>
                      <a:pt x="95250" y="63500"/>
                    </a:lnTo>
                    <a:lnTo>
                      <a:pt x="25400" y="19050"/>
                    </a:lnTo>
                    <a:cubicBezTo>
                      <a:pt x="9525" y="8467"/>
                      <a:pt x="4762" y="4233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orme libre : forme 12">
                <a:extLst>
                  <a:ext uri="{FF2B5EF4-FFF2-40B4-BE49-F238E27FC236}">
                    <a16:creationId xmlns:a16="http://schemas.microsoft.com/office/drawing/2014/main" id="{F8DAE137-6CD9-42A3-8393-FB947F0EC54D}"/>
                  </a:ext>
                </a:extLst>
              </p:cNvPr>
              <p:cNvSpPr/>
              <p:nvPr/>
            </p:nvSpPr>
            <p:spPr>
              <a:xfrm>
                <a:off x="6411536" y="3968750"/>
                <a:ext cx="393700" cy="711200"/>
              </a:xfrm>
              <a:custGeom>
                <a:avLst/>
                <a:gdLst>
                  <a:gd name="connsiteX0" fmla="*/ 0 w 393700"/>
                  <a:gd name="connsiteY0" fmla="*/ 69850 h 711200"/>
                  <a:gd name="connsiteX1" fmla="*/ 38100 w 393700"/>
                  <a:gd name="connsiteY1" fmla="*/ 0 h 711200"/>
                  <a:gd name="connsiteX2" fmla="*/ 101600 w 393700"/>
                  <a:gd name="connsiteY2" fmla="*/ 69850 h 711200"/>
                  <a:gd name="connsiteX3" fmla="*/ 158750 w 393700"/>
                  <a:gd name="connsiteY3" fmla="*/ 133350 h 711200"/>
                  <a:gd name="connsiteX4" fmla="*/ 215900 w 393700"/>
                  <a:gd name="connsiteY4" fmla="*/ 165100 h 711200"/>
                  <a:gd name="connsiteX5" fmla="*/ 298450 w 393700"/>
                  <a:gd name="connsiteY5" fmla="*/ 209550 h 711200"/>
                  <a:gd name="connsiteX6" fmla="*/ 336550 w 393700"/>
                  <a:gd name="connsiteY6" fmla="*/ 228600 h 711200"/>
                  <a:gd name="connsiteX7" fmla="*/ 374650 w 393700"/>
                  <a:gd name="connsiteY7" fmla="*/ 260350 h 711200"/>
                  <a:gd name="connsiteX8" fmla="*/ 374650 w 393700"/>
                  <a:gd name="connsiteY8" fmla="*/ 342900 h 711200"/>
                  <a:gd name="connsiteX9" fmla="*/ 323850 w 393700"/>
                  <a:gd name="connsiteY9" fmla="*/ 387350 h 711200"/>
                  <a:gd name="connsiteX10" fmla="*/ 304800 w 393700"/>
                  <a:gd name="connsiteY10" fmla="*/ 450850 h 711200"/>
                  <a:gd name="connsiteX11" fmla="*/ 311150 w 393700"/>
                  <a:gd name="connsiteY11" fmla="*/ 482600 h 711200"/>
                  <a:gd name="connsiteX12" fmla="*/ 336550 w 393700"/>
                  <a:gd name="connsiteY12" fmla="*/ 514350 h 711200"/>
                  <a:gd name="connsiteX13" fmla="*/ 361950 w 393700"/>
                  <a:gd name="connsiteY13" fmla="*/ 571500 h 711200"/>
                  <a:gd name="connsiteX14" fmla="*/ 368300 w 393700"/>
                  <a:gd name="connsiteY14" fmla="*/ 641350 h 711200"/>
                  <a:gd name="connsiteX15" fmla="*/ 393700 w 393700"/>
                  <a:gd name="connsiteY15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3700" h="711200">
                    <a:moveTo>
                      <a:pt x="0" y="69850"/>
                    </a:moveTo>
                    <a:cubicBezTo>
                      <a:pt x="10583" y="34925"/>
                      <a:pt x="21167" y="0"/>
                      <a:pt x="38100" y="0"/>
                    </a:cubicBezTo>
                    <a:cubicBezTo>
                      <a:pt x="55033" y="0"/>
                      <a:pt x="101600" y="69850"/>
                      <a:pt x="101600" y="69850"/>
                    </a:cubicBezTo>
                    <a:cubicBezTo>
                      <a:pt x="121708" y="92075"/>
                      <a:pt x="139700" y="117475"/>
                      <a:pt x="158750" y="133350"/>
                    </a:cubicBezTo>
                    <a:cubicBezTo>
                      <a:pt x="177800" y="149225"/>
                      <a:pt x="215900" y="165100"/>
                      <a:pt x="215900" y="165100"/>
                    </a:cubicBezTo>
                    <a:lnTo>
                      <a:pt x="298450" y="209550"/>
                    </a:lnTo>
                    <a:cubicBezTo>
                      <a:pt x="318558" y="220133"/>
                      <a:pt x="323850" y="220133"/>
                      <a:pt x="336550" y="228600"/>
                    </a:cubicBezTo>
                    <a:cubicBezTo>
                      <a:pt x="349250" y="237067"/>
                      <a:pt x="368300" y="241300"/>
                      <a:pt x="374650" y="260350"/>
                    </a:cubicBezTo>
                    <a:cubicBezTo>
                      <a:pt x="381000" y="279400"/>
                      <a:pt x="383117" y="321733"/>
                      <a:pt x="374650" y="342900"/>
                    </a:cubicBezTo>
                    <a:cubicBezTo>
                      <a:pt x="366183" y="364067"/>
                      <a:pt x="335492" y="369358"/>
                      <a:pt x="323850" y="387350"/>
                    </a:cubicBezTo>
                    <a:cubicBezTo>
                      <a:pt x="312208" y="405342"/>
                      <a:pt x="306917" y="434975"/>
                      <a:pt x="304800" y="450850"/>
                    </a:cubicBezTo>
                    <a:cubicBezTo>
                      <a:pt x="302683" y="466725"/>
                      <a:pt x="305858" y="472017"/>
                      <a:pt x="311150" y="482600"/>
                    </a:cubicBezTo>
                    <a:cubicBezTo>
                      <a:pt x="316442" y="493183"/>
                      <a:pt x="328083" y="499533"/>
                      <a:pt x="336550" y="514350"/>
                    </a:cubicBezTo>
                    <a:cubicBezTo>
                      <a:pt x="345017" y="529167"/>
                      <a:pt x="356658" y="550334"/>
                      <a:pt x="361950" y="571500"/>
                    </a:cubicBezTo>
                    <a:cubicBezTo>
                      <a:pt x="367242" y="592666"/>
                      <a:pt x="363008" y="618067"/>
                      <a:pt x="368300" y="641350"/>
                    </a:cubicBezTo>
                    <a:cubicBezTo>
                      <a:pt x="373592" y="664633"/>
                      <a:pt x="383646" y="687916"/>
                      <a:pt x="393700" y="71120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CE1C2366-2A2A-41E4-84CD-9B01BB1761A0}"/>
                  </a:ext>
                </a:extLst>
              </p:cNvPr>
              <p:cNvSpPr/>
              <p:nvPr/>
            </p:nvSpPr>
            <p:spPr>
              <a:xfrm>
                <a:off x="6805236" y="4682936"/>
                <a:ext cx="412750" cy="727264"/>
              </a:xfrm>
              <a:custGeom>
                <a:avLst/>
                <a:gdLst>
                  <a:gd name="connsiteX0" fmla="*/ 0 w 412750"/>
                  <a:gd name="connsiteY0" fmla="*/ 16064 h 727264"/>
                  <a:gd name="connsiteX1" fmla="*/ 63500 w 412750"/>
                  <a:gd name="connsiteY1" fmla="*/ 9714 h 727264"/>
                  <a:gd name="connsiteX2" fmla="*/ 107950 w 412750"/>
                  <a:gd name="connsiteY2" fmla="*/ 130364 h 727264"/>
                  <a:gd name="connsiteX3" fmla="*/ 152400 w 412750"/>
                  <a:gd name="connsiteY3" fmla="*/ 289114 h 727264"/>
                  <a:gd name="connsiteX4" fmla="*/ 184150 w 412750"/>
                  <a:gd name="connsiteY4" fmla="*/ 416114 h 727264"/>
                  <a:gd name="connsiteX5" fmla="*/ 273050 w 412750"/>
                  <a:gd name="connsiteY5" fmla="*/ 562164 h 727264"/>
                  <a:gd name="connsiteX6" fmla="*/ 381000 w 412750"/>
                  <a:gd name="connsiteY6" fmla="*/ 689164 h 727264"/>
                  <a:gd name="connsiteX7" fmla="*/ 412750 w 412750"/>
                  <a:gd name="connsiteY7" fmla="*/ 727264 h 72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750" h="727264">
                    <a:moveTo>
                      <a:pt x="0" y="16064"/>
                    </a:moveTo>
                    <a:cubicBezTo>
                      <a:pt x="22754" y="3364"/>
                      <a:pt x="45508" y="-9336"/>
                      <a:pt x="63500" y="9714"/>
                    </a:cubicBezTo>
                    <a:cubicBezTo>
                      <a:pt x="81492" y="28764"/>
                      <a:pt x="93133" y="83797"/>
                      <a:pt x="107950" y="130364"/>
                    </a:cubicBezTo>
                    <a:cubicBezTo>
                      <a:pt x="122767" y="176931"/>
                      <a:pt x="139700" y="241489"/>
                      <a:pt x="152400" y="289114"/>
                    </a:cubicBezTo>
                    <a:cubicBezTo>
                      <a:pt x="165100" y="336739"/>
                      <a:pt x="164042" y="370606"/>
                      <a:pt x="184150" y="416114"/>
                    </a:cubicBezTo>
                    <a:cubicBezTo>
                      <a:pt x="204258" y="461622"/>
                      <a:pt x="240242" y="516656"/>
                      <a:pt x="273050" y="562164"/>
                    </a:cubicBezTo>
                    <a:cubicBezTo>
                      <a:pt x="305858" y="607672"/>
                      <a:pt x="357717" y="661647"/>
                      <a:pt x="381000" y="689164"/>
                    </a:cubicBezTo>
                    <a:cubicBezTo>
                      <a:pt x="404283" y="716681"/>
                      <a:pt x="408516" y="721972"/>
                      <a:pt x="412750" y="727264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 : forme 130">
                <a:extLst>
                  <a:ext uri="{FF2B5EF4-FFF2-40B4-BE49-F238E27FC236}">
                    <a16:creationId xmlns:a16="http://schemas.microsoft.com/office/drawing/2014/main" id="{80068C50-6DE0-40E6-8A98-C538251BF858}"/>
                  </a:ext>
                </a:extLst>
              </p:cNvPr>
              <p:cNvSpPr/>
              <p:nvPr/>
            </p:nvSpPr>
            <p:spPr>
              <a:xfrm>
                <a:off x="4630615" y="1754554"/>
                <a:ext cx="465016" cy="429138"/>
              </a:xfrm>
              <a:custGeom>
                <a:avLst/>
                <a:gdLst>
                  <a:gd name="connsiteX0" fmla="*/ 0 w 465016"/>
                  <a:gd name="connsiteY0" fmla="*/ 0 h 429138"/>
                  <a:gd name="connsiteX1" fmla="*/ 113323 w 465016"/>
                  <a:gd name="connsiteY1" fmla="*/ 105508 h 429138"/>
                  <a:gd name="connsiteX2" fmla="*/ 136770 w 465016"/>
                  <a:gd name="connsiteY2" fmla="*/ 214923 h 429138"/>
                  <a:gd name="connsiteX3" fmla="*/ 171939 w 465016"/>
                  <a:gd name="connsiteY3" fmla="*/ 355600 h 429138"/>
                  <a:gd name="connsiteX4" fmla="*/ 183662 w 465016"/>
                  <a:gd name="connsiteY4" fmla="*/ 418123 h 429138"/>
                  <a:gd name="connsiteX5" fmla="*/ 218831 w 465016"/>
                  <a:gd name="connsiteY5" fmla="*/ 425938 h 429138"/>
                  <a:gd name="connsiteX6" fmla="*/ 261816 w 465016"/>
                  <a:gd name="connsiteY6" fmla="*/ 382954 h 429138"/>
                  <a:gd name="connsiteX7" fmla="*/ 320431 w 465016"/>
                  <a:gd name="connsiteY7" fmla="*/ 304800 h 429138"/>
                  <a:gd name="connsiteX8" fmla="*/ 402493 w 465016"/>
                  <a:gd name="connsiteY8" fmla="*/ 265723 h 429138"/>
                  <a:gd name="connsiteX9" fmla="*/ 465016 w 465016"/>
                  <a:gd name="connsiteY9" fmla="*/ 250092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5016" h="429138">
                    <a:moveTo>
                      <a:pt x="0" y="0"/>
                    </a:moveTo>
                    <a:cubicBezTo>
                      <a:pt x="45264" y="34844"/>
                      <a:pt x="90528" y="69688"/>
                      <a:pt x="113323" y="105508"/>
                    </a:cubicBezTo>
                    <a:cubicBezTo>
                      <a:pt x="136118" y="141329"/>
                      <a:pt x="127001" y="173241"/>
                      <a:pt x="136770" y="214923"/>
                    </a:cubicBezTo>
                    <a:cubicBezTo>
                      <a:pt x="146539" y="256605"/>
                      <a:pt x="164124" y="321733"/>
                      <a:pt x="171939" y="355600"/>
                    </a:cubicBezTo>
                    <a:cubicBezTo>
                      <a:pt x="179754" y="389467"/>
                      <a:pt x="175847" y="406400"/>
                      <a:pt x="183662" y="418123"/>
                    </a:cubicBezTo>
                    <a:cubicBezTo>
                      <a:pt x="191477" y="429846"/>
                      <a:pt x="205805" y="431799"/>
                      <a:pt x="218831" y="425938"/>
                    </a:cubicBezTo>
                    <a:cubicBezTo>
                      <a:pt x="231857" y="420077"/>
                      <a:pt x="244883" y="403144"/>
                      <a:pt x="261816" y="382954"/>
                    </a:cubicBezTo>
                    <a:cubicBezTo>
                      <a:pt x="278749" y="362764"/>
                      <a:pt x="296985" y="324338"/>
                      <a:pt x="320431" y="304800"/>
                    </a:cubicBezTo>
                    <a:cubicBezTo>
                      <a:pt x="343877" y="285262"/>
                      <a:pt x="378396" y="274841"/>
                      <a:pt x="402493" y="265723"/>
                    </a:cubicBezTo>
                    <a:cubicBezTo>
                      <a:pt x="426591" y="256605"/>
                      <a:pt x="445803" y="253348"/>
                      <a:pt x="465016" y="250092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 : forme 131">
                <a:extLst>
                  <a:ext uri="{FF2B5EF4-FFF2-40B4-BE49-F238E27FC236}">
                    <a16:creationId xmlns:a16="http://schemas.microsoft.com/office/drawing/2014/main" id="{66D27503-B09C-4A45-98DA-01EBBAF6992C}"/>
                  </a:ext>
                </a:extLst>
              </p:cNvPr>
              <p:cNvSpPr/>
              <p:nvPr/>
            </p:nvSpPr>
            <p:spPr>
              <a:xfrm>
                <a:off x="4223994" y="1432613"/>
                <a:ext cx="410529" cy="329756"/>
              </a:xfrm>
              <a:custGeom>
                <a:avLst/>
                <a:gdLst>
                  <a:gd name="connsiteX0" fmla="*/ 0 w 488461"/>
                  <a:gd name="connsiteY0" fmla="*/ 0 h 402492"/>
                  <a:gd name="connsiteX1" fmla="*/ 97692 w 488461"/>
                  <a:gd name="connsiteY1" fmla="*/ 82061 h 402492"/>
                  <a:gd name="connsiteX2" fmla="*/ 175846 w 488461"/>
                  <a:gd name="connsiteY2" fmla="*/ 132861 h 402492"/>
                  <a:gd name="connsiteX3" fmla="*/ 265723 w 488461"/>
                  <a:gd name="connsiteY3" fmla="*/ 168031 h 402492"/>
                  <a:gd name="connsiteX4" fmla="*/ 336061 w 488461"/>
                  <a:gd name="connsiteY4" fmla="*/ 230554 h 402492"/>
                  <a:gd name="connsiteX5" fmla="*/ 410307 w 488461"/>
                  <a:gd name="connsiteY5" fmla="*/ 320431 h 402492"/>
                  <a:gd name="connsiteX6" fmla="*/ 465015 w 488461"/>
                  <a:gd name="connsiteY6" fmla="*/ 375138 h 402492"/>
                  <a:gd name="connsiteX7" fmla="*/ 488461 w 488461"/>
                  <a:gd name="connsiteY7" fmla="*/ 402492 h 402492"/>
                  <a:gd name="connsiteX0" fmla="*/ 0 w 410529"/>
                  <a:gd name="connsiteY0" fmla="*/ 0 h 329756"/>
                  <a:gd name="connsiteX1" fmla="*/ 19760 w 410529"/>
                  <a:gd name="connsiteY1" fmla="*/ 9325 h 329756"/>
                  <a:gd name="connsiteX2" fmla="*/ 97914 w 410529"/>
                  <a:gd name="connsiteY2" fmla="*/ 60125 h 329756"/>
                  <a:gd name="connsiteX3" fmla="*/ 187791 w 410529"/>
                  <a:gd name="connsiteY3" fmla="*/ 95295 h 329756"/>
                  <a:gd name="connsiteX4" fmla="*/ 258129 w 410529"/>
                  <a:gd name="connsiteY4" fmla="*/ 157818 h 329756"/>
                  <a:gd name="connsiteX5" fmla="*/ 332375 w 410529"/>
                  <a:gd name="connsiteY5" fmla="*/ 247695 h 329756"/>
                  <a:gd name="connsiteX6" fmla="*/ 387083 w 410529"/>
                  <a:gd name="connsiteY6" fmla="*/ 302402 h 329756"/>
                  <a:gd name="connsiteX7" fmla="*/ 410529 w 410529"/>
                  <a:gd name="connsiteY7" fmla="*/ 329756 h 329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0529" h="329756">
                    <a:moveTo>
                      <a:pt x="0" y="0"/>
                    </a:moveTo>
                    <a:cubicBezTo>
                      <a:pt x="34192" y="29959"/>
                      <a:pt x="3441" y="-696"/>
                      <a:pt x="19760" y="9325"/>
                    </a:cubicBezTo>
                    <a:cubicBezTo>
                      <a:pt x="36079" y="19346"/>
                      <a:pt x="69909" y="45797"/>
                      <a:pt x="97914" y="60125"/>
                    </a:cubicBezTo>
                    <a:cubicBezTo>
                      <a:pt x="125919" y="74453"/>
                      <a:pt x="161088" y="79013"/>
                      <a:pt x="187791" y="95295"/>
                    </a:cubicBezTo>
                    <a:cubicBezTo>
                      <a:pt x="214494" y="111577"/>
                      <a:pt x="234032" y="132418"/>
                      <a:pt x="258129" y="157818"/>
                    </a:cubicBezTo>
                    <a:cubicBezTo>
                      <a:pt x="282226" y="183218"/>
                      <a:pt x="310883" y="223598"/>
                      <a:pt x="332375" y="247695"/>
                    </a:cubicBezTo>
                    <a:cubicBezTo>
                      <a:pt x="353867" y="271792"/>
                      <a:pt x="374057" y="288725"/>
                      <a:pt x="387083" y="302402"/>
                    </a:cubicBezTo>
                    <a:cubicBezTo>
                      <a:pt x="400109" y="316079"/>
                      <a:pt x="405319" y="322917"/>
                      <a:pt x="410529" y="329756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orme libre : forme 132">
                <a:extLst>
                  <a:ext uri="{FF2B5EF4-FFF2-40B4-BE49-F238E27FC236}">
                    <a16:creationId xmlns:a16="http://schemas.microsoft.com/office/drawing/2014/main" id="{D5CA568A-2F2D-4D26-AF3F-0DFECFA01A62}"/>
                  </a:ext>
                </a:extLst>
              </p:cNvPr>
              <p:cNvSpPr/>
              <p:nvPr/>
            </p:nvSpPr>
            <p:spPr>
              <a:xfrm>
                <a:off x="4655127" y="51955"/>
                <a:ext cx="483178" cy="685800"/>
              </a:xfrm>
              <a:custGeom>
                <a:avLst/>
                <a:gdLst>
                  <a:gd name="connsiteX0" fmla="*/ 0 w 483178"/>
                  <a:gd name="connsiteY0" fmla="*/ 0 h 685800"/>
                  <a:gd name="connsiteX1" fmla="*/ 109105 w 483178"/>
                  <a:gd name="connsiteY1" fmla="*/ 213013 h 685800"/>
                  <a:gd name="connsiteX2" fmla="*/ 238991 w 483178"/>
                  <a:gd name="connsiteY2" fmla="*/ 446809 h 685800"/>
                  <a:gd name="connsiteX3" fmla="*/ 337705 w 483178"/>
                  <a:gd name="connsiteY3" fmla="*/ 597477 h 685800"/>
                  <a:gd name="connsiteX4" fmla="*/ 483178 w 483178"/>
                  <a:gd name="connsiteY4" fmla="*/ 68580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178" h="685800">
                    <a:moveTo>
                      <a:pt x="0" y="0"/>
                    </a:moveTo>
                    <a:cubicBezTo>
                      <a:pt x="34636" y="69272"/>
                      <a:pt x="69273" y="138545"/>
                      <a:pt x="109105" y="213013"/>
                    </a:cubicBezTo>
                    <a:cubicBezTo>
                      <a:pt x="148937" y="287481"/>
                      <a:pt x="200891" y="382732"/>
                      <a:pt x="238991" y="446809"/>
                    </a:cubicBezTo>
                    <a:cubicBezTo>
                      <a:pt x="277091" y="510886"/>
                      <a:pt x="297007" y="557645"/>
                      <a:pt x="337705" y="597477"/>
                    </a:cubicBezTo>
                    <a:cubicBezTo>
                      <a:pt x="378403" y="637309"/>
                      <a:pt x="430790" y="661554"/>
                      <a:pt x="483178" y="68580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 : forme 136">
                <a:extLst>
                  <a:ext uri="{FF2B5EF4-FFF2-40B4-BE49-F238E27FC236}">
                    <a16:creationId xmlns:a16="http://schemas.microsoft.com/office/drawing/2014/main" id="{760F7BE3-C051-4A57-9820-D1CACD58516F}"/>
                  </a:ext>
                </a:extLst>
              </p:cNvPr>
              <p:cNvSpPr/>
              <p:nvPr/>
            </p:nvSpPr>
            <p:spPr>
              <a:xfrm>
                <a:off x="4005695" y="566305"/>
                <a:ext cx="929987" cy="1652154"/>
              </a:xfrm>
              <a:custGeom>
                <a:avLst/>
                <a:gdLst>
                  <a:gd name="connsiteX0" fmla="*/ 929987 w 929987"/>
                  <a:gd name="connsiteY0" fmla="*/ 0 h 1652154"/>
                  <a:gd name="connsiteX1" fmla="*/ 872837 w 929987"/>
                  <a:gd name="connsiteY1" fmla="*/ 140277 h 1652154"/>
                  <a:gd name="connsiteX2" fmla="*/ 800100 w 929987"/>
                  <a:gd name="connsiteY2" fmla="*/ 233795 h 1652154"/>
                  <a:gd name="connsiteX3" fmla="*/ 711778 w 929987"/>
                  <a:gd name="connsiteY3" fmla="*/ 280554 h 1652154"/>
                  <a:gd name="connsiteX4" fmla="*/ 659823 w 929987"/>
                  <a:gd name="connsiteY4" fmla="*/ 301336 h 1652154"/>
                  <a:gd name="connsiteX5" fmla="*/ 602673 w 929987"/>
                  <a:gd name="connsiteY5" fmla="*/ 337704 h 1652154"/>
                  <a:gd name="connsiteX6" fmla="*/ 555914 w 929987"/>
                  <a:gd name="connsiteY6" fmla="*/ 384463 h 1652154"/>
                  <a:gd name="connsiteX7" fmla="*/ 503960 w 929987"/>
                  <a:gd name="connsiteY7" fmla="*/ 457200 h 1652154"/>
                  <a:gd name="connsiteX8" fmla="*/ 483178 w 929987"/>
                  <a:gd name="connsiteY8" fmla="*/ 509154 h 1652154"/>
                  <a:gd name="connsiteX9" fmla="*/ 446810 w 929987"/>
                  <a:gd name="connsiteY9" fmla="*/ 607868 h 1652154"/>
                  <a:gd name="connsiteX10" fmla="*/ 431223 w 929987"/>
                  <a:gd name="connsiteY10" fmla="*/ 649431 h 1652154"/>
                  <a:gd name="connsiteX11" fmla="*/ 316923 w 929987"/>
                  <a:gd name="connsiteY11" fmla="*/ 768927 h 1652154"/>
                  <a:gd name="connsiteX12" fmla="*/ 259773 w 929987"/>
                  <a:gd name="connsiteY12" fmla="*/ 846859 h 1652154"/>
                  <a:gd name="connsiteX13" fmla="*/ 218210 w 929987"/>
                  <a:gd name="connsiteY13" fmla="*/ 893618 h 1652154"/>
                  <a:gd name="connsiteX14" fmla="*/ 155864 w 929987"/>
                  <a:gd name="connsiteY14" fmla="*/ 929986 h 1652154"/>
                  <a:gd name="connsiteX15" fmla="*/ 62346 w 929987"/>
                  <a:gd name="connsiteY15" fmla="*/ 997527 h 1652154"/>
                  <a:gd name="connsiteX16" fmla="*/ 25978 w 929987"/>
                  <a:gd name="connsiteY16" fmla="*/ 1080654 h 1652154"/>
                  <a:gd name="connsiteX17" fmla="*/ 15587 w 929987"/>
                  <a:gd name="connsiteY17" fmla="*/ 1153390 h 1652154"/>
                  <a:gd name="connsiteX18" fmla="*/ 20782 w 929987"/>
                  <a:gd name="connsiteY18" fmla="*/ 1262495 h 1652154"/>
                  <a:gd name="connsiteX19" fmla="*/ 20782 w 929987"/>
                  <a:gd name="connsiteY19" fmla="*/ 1381990 h 1652154"/>
                  <a:gd name="connsiteX20" fmla="*/ 15587 w 929987"/>
                  <a:gd name="connsiteY20" fmla="*/ 1480704 h 1652154"/>
                  <a:gd name="connsiteX21" fmla="*/ 0 w 929987"/>
                  <a:gd name="connsiteY21" fmla="*/ 1652154 h 165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9987" h="1652154">
                    <a:moveTo>
                      <a:pt x="929987" y="0"/>
                    </a:moveTo>
                    <a:cubicBezTo>
                      <a:pt x="912236" y="50655"/>
                      <a:pt x="894485" y="101311"/>
                      <a:pt x="872837" y="140277"/>
                    </a:cubicBezTo>
                    <a:cubicBezTo>
                      <a:pt x="851189" y="179243"/>
                      <a:pt x="826943" y="210415"/>
                      <a:pt x="800100" y="233795"/>
                    </a:cubicBezTo>
                    <a:cubicBezTo>
                      <a:pt x="773257" y="257175"/>
                      <a:pt x="735157" y="269297"/>
                      <a:pt x="711778" y="280554"/>
                    </a:cubicBezTo>
                    <a:cubicBezTo>
                      <a:pt x="688399" y="291811"/>
                      <a:pt x="678007" y="291811"/>
                      <a:pt x="659823" y="301336"/>
                    </a:cubicBezTo>
                    <a:cubicBezTo>
                      <a:pt x="641639" y="310861"/>
                      <a:pt x="619991" y="323850"/>
                      <a:pt x="602673" y="337704"/>
                    </a:cubicBezTo>
                    <a:cubicBezTo>
                      <a:pt x="585355" y="351559"/>
                      <a:pt x="572366" y="364547"/>
                      <a:pt x="555914" y="384463"/>
                    </a:cubicBezTo>
                    <a:cubicBezTo>
                      <a:pt x="539462" y="404379"/>
                      <a:pt x="516083" y="436418"/>
                      <a:pt x="503960" y="457200"/>
                    </a:cubicBezTo>
                    <a:cubicBezTo>
                      <a:pt x="491837" y="477982"/>
                      <a:pt x="492703" y="484043"/>
                      <a:pt x="483178" y="509154"/>
                    </a:cubicBezTo>
                    <a:cubicBezTo>
                      <a:pt x="473653" y="534265"/>
                      <a:pt x="455469" y="584489"/>
                      <a:pt x="446810" y="607868"/>
                    </a:cubicBezTo>
                    <a:cubicBezTo>
                      <a:pt x="438151" y="631248"/>
                      <a:pt x="452871" y="622588"/>
                      <a:pt x="431223" y="649431"/>
                    </a:cubicBezTo>
                    <a:cubicBezTo>
                      <a:pt x="409575" y="676274"/>
                      <a:pt x="345498" y="736022"/>
                      <a:pt x="316923" y="768927"/>
                    </a:cubicBezTo>
                    <a:cubicBezTo>
                      <a:pt x="288348" y="801832"/>
                      <a:pt x="276225" y="826077"/>
                      <a:pt x="259773" y="846859"/>
                    </a:cubicBezTo>
                    <a:cubicBezTo>
                      <a:pt x="243321" y="867641"/>
                      <a:pt x="235528" y="879764"/>
                      <a:pt x="218210" y="893618"/>
                    </a:cubicBezTo>
                    <a:cubicBezTo>
                      <a:pt x="200892" y="907473"/>
                      <a:pt x="181841" y="912668"/>
                      <a:pt x="155864" y="929986"/>
                    </a:cubicBezTo>
                    <a:cubicBezTo>
                      <a:pt x="129887" y="947304"/>
                      <a:pt x="83994" y="972416"/>
                      <a:pt x="62346" y="997527"/>
                    </a:cubicBezTo>
                    <a:cubicBezTo>
                      <a:pt x="40698" y="1022638"/>
                      <a:pt x="33771" y="1054677"/>
                      <a:pt x="25978" y="1080654"/>
                    </a:cubicBezTo>
                    <a:cubicBezTo>
                      <a:pt x="18185" y="1106631"/>
                      <a:pt x="16453" y="1123083"/>
                      <a:pt x="15587" y="1153390"/>
                    </a:cubicBezTo>
                    <a:cubicBezTo>
                      <a:pt x="14721" y="1183697"/>
                      <a:pt x="19916" y="1224395"/>
                      <a:pt x="20782" y="1262495"/>
                    </a:cubicBezTo>
                    <a:cubicBezTo>
                      <a:pt x="21648" y="1300595"/>
                      <a:pt x="21648" y="1345622"/>
                      <a:pt x="20782" y="1381990"/>
                    </a:cubicBezTo>
                    <a:cubicBezTo>
                      <a:pt x="19916" y="1418358"/>
                      <a:pt x="19051" y="1435677"/>
                      <a:pt x="15587" y="1480704"/>
                    </a:cubicBezTo>
                    <a:cubicBezTo>
                      <a:pt x="12123" y="1525731"/>
                      <a:pt x="6061" y="1588942"/>
                      <a:pt x="0" y="1652154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 : forme 1">
                <a:extLst>
                  <a:ext uri="{FF2B5EF4-FFF2-40B4-BE49-F238E27FC236}">
                    <a16:creationId xmlns:a16="http://schemas.microsoft.com/office/drawing/2014/main" id="{3784A65B-8B0C-4C83-BE0D-E952E294A7E6}"/>
                  </a:ext>
                </a:extLst>
              </p:cNvPr>
              <p:cNvSpPr/>
              <p:nvPr/>
            </p:nvSpPr>
            <p:spPr>
              <a:xfrm>
                <a:off x="7151676" y="5449691"/>
                <a:ext cx="163949" cy="315615"/>
              </a:xfrm>
              <a:custGeom>
                <a:avLst/>
                <a:gdLst>
                  <a:gd name="connsiteX0" fmla="*/ 0 w 163949"/>
                  <a:gd name="connsiteY0" fmla="*/ 0 h 315615"/>
                  <a:gd name="connsiteX1" fmla="*/ 93442 w 163949"/>
                  <a:gd name="connsiteY1" fmla="*/ 130151 h 315615"/>
                  <a:gd name="connsiteX2" fmla="*/ 156850 w 163949"/>
                  <a:gd name="connsiteY2" fmla="*/ 243617 h 315615"/>
                  <a:gd name="connsiteX3" fmla="*/ 160187 w 163949"/>
                  <a:gd name="connsiteY3" fmla="*/ 307024 h 315615"/>
                  <a:gd name="connsiteX4" fmla="*/ 136826 w 163949"/>
                  <a:gd name="connsiteY4" fmla="*/ 310362 h 31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949" h="315615">
                    <a:moveTo>
                      <a:pt x="0" y="0"/>
                    </a:moveTo>
                    <a:cubicBezTo>
                      <a:pt x="33650" y="44774"/>
                      <a:pt x="67300" y="89548"/>
                      <a:pt x="93442" y="130151"/>
                    </a:cubicBezTo>
                    <a:cubicBezTo>
                      <a:pt x="119584" y="170754"/>
                      <a:pt x="145726" y="214138"/>
                      <a:pt x="156850" y="243617"/>
                    </a:cubicBezTo>
                    <a:cubicBezTo>
                      <a:pt x="167974" y="273096"/>
                      <a:pt x="163524" y="295900"/>
                      <a:pt x="160187" y="307024"/>
                    </a:cubicBezTo>
                    <a:cubicBezTo>
                      <a:pt x="156850" y="318148"/>
                      <a:pt x="138495" y="317593"/>
                      <a:pt x="136826" y="310362"/>
                    </a:cubicBezTo>
                  </a:path>
                </a:pathLst>
              </a:custGeom>
              <a:noFill/>
              <a:ln w="19050">
                <a:solidFill>
                  <a:srgbClr val="09FF09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 : forme 4">
                <a:extLst>
                  <a:ext uri="{FF2B5EF4-FFF2-40B4-BE49-F238E27FC236}">
                    <a16:creationId xmlns:a16="http://schemas.microsoft.com/office/drawing/2014/main" id="{DEEF4E5D-E239-4BDD-A711-CDEC6CF5D796}"/>
                  </a:ext>
                </a:extLst>
              </p:cNvPr>
              <p:cNvSpPr/>
              <p:nvPr/>
            </p:nvSpPr>
            <p:spPr>
              <a:xfrm>
                <a:off x="6994826" y="5763390"/>
                <a:ext cx="278916" cy="263641"/>
              </a:xfrm>
              <a:custGeom>
                <a:avLst/>
                <a:gdLst>
                  <a:gd name="connsiteX0" fmla="*/ 0 w 278916"/>
                  <a:gd name="connsiteY0" fmla="*/ 263641 h 263641"/>
                  <a:gd name="connsiteX1" fmla="*/ 130152 w 278916"/>
                  <a:gd name="connsiteY1" fmla="*/ 226931 h 263641"/>
                  <a:gd name="connsiteX2" fmla="*/ 256967 w 278916"/>
                  <a:gd name="connsiteY2" fmla="*/ 156849 h 263641"/>
                  <a:gd name="connsiteX3" fmla="*/ 276990 w 278916"/>
                  <a:gd name="connsiteY3" fmla="*/ 96779 h 263641"/>
                  <a:gd name="connsiteX4" fmla="*/ 276990 w 278916"/>
                  <a:gd name="connsiteY4" fmla="*/ 0 h 26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916" h="263641">
                    <a:moveTo>
                      <a:pt x="0" y="263641"/>
                    </a:moveTo>
                    <a:cubicBezTo>
                      <a:pt x="43662" y="254185"/>
                      <a:pt x="87324" y="244730"/>
                      <a:pt x="130152" y="226931"/>
                    </a:cubicBezTo>
                    <a:cubicBezTo>
                      <a:pt x="172980" y="209132"/>
                      <a:pt x="232494" y="178541"/>
                      <a:pt x="256967" y="156849"/>
                    </a:cubicBezTo>
                    <a:cubicBezTo>
                      <a:pt x="281440" y="135157"/>
                      <a:pt x="273653" y="122920"/>
                      <a:pt x="276990" y="96779"/>
                    </a:cubicBezTo>
                    <a:cubicBezTo>
                      <a:pt x="280327" y="70638"/>
                      <a:pt x="278658" y="35319"/>
                      <a:pt x="27699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orme libre : forme 5">
                <a:extLst>
                  <a:ext uri="{FF2B5EF4-FFF2-40B4-BE49-F238E27FC236}">
                    <a16:creationId xmlns:a16="http://schemas.microsoft.com/office/drawing/2014/main" id="{97925E50-DCF3-40A6-B98C-D9F63DBEBE05}"/>
                  </a:ext>
                </a:extLst>
              </p:cNvPr>
              <p:cNvSpPr/>
              <p:nvPr/>
            </p:nvSpPr>
            <p:spPr>
              <a:xfrm>
                <a:off x="7141664" y="5399632"/>
                <a:ext cx="76756" cy="46721"/>
              </a:xfrm>
              <a:custGeom>
                <a:avLst/>
                <a:gdLst>
                  <a:gd name="connsiteX0" fmla="*/ 0 w 76756"/>
                  <a:gd name="connsiteY0" fmla="*/ 46721 h 46721"/>
                  <a:gd name="connsiteX1" fmla="*/ 76756 w 76756"/>
                  <a:gd name="connsiteY1" fmla="*/ 0 h 4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56" h="46721">
                    <a:moveTo>
                      <a:pt x="0" y="46721"/>
                    </a:moveTo>
                    <a:lnTo>
                      <a:pt x="7675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3592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projet Piste Cyclable SELONCOURT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92" y="1867113"/>
            <a:ext cx="3438456" cy="137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3" y="3816493"/>
            <a:ext cx="4402495" cy="169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3672" y="4150"/>
            <a:ext cx="4798235" cy="4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rgbClr val="AF062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Les principes d’aménagement</a:t>
            </a:r>
          </a:p>
        </p:txBody>
      </p:sp>
    </p:spTree>
    <p:extLst>
      <p:ext uri="{BB962C8B-B14F-4D97-AF65-F5344CB8AC3E}">
        <p14:creationId xmlns:p14="http://schemas.microsoft.com/office/powerpoint/2010/main" val="176144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2" y="4150"/>
            <a:ext cx="4798235" cy="407886"/>
          </a:xfrm>
        </p:spPr>
        <p:txBody>
          <a:bodyPr anchor="t">
            <a:normAutofit fontScale="90000"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Mobilier et revêtements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079500"/>
            <a:ext cx="262879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67" y="1104899"/>
            <a:ext cx="291983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3543026"/>
            <a:ext cx="2381799" cy="25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634" y="3543027"/>
            <a:ext cx="2621070" cy="25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939941" y="1098550"/>
            <a:ext cx="166698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Bordure chasse-roue en granit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734223" y="3542753"/>
            <a:ext cx="166698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Les potelets seront implantés à tous les points de croisement (passage piéton, entrée privée, rue perpendiculaire).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206650" y="5032714"/>
            <a:ext cx="166698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Arceaux vélos qui seront implantés aux points stratégiques (proximité lieux publics et commerces)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900433" y="1805285"/>
            <a:ext cx="166698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Séparation cycles / piétons : en résine thermocollée (apparence pavage)</a:t>
            </a:r>
          </a:p>
        </p:txBody>
      </p:sp>
    </p:spTree>
    <p:extLst>
      <p:ext uri="{BB962C8B-B14F-4D97-AF65-F5344CB8AC3E}">
        <p14:creationId xmlns:p14="http://schemas.microsoft.com/office/powerpoint/2010/main" val="1595074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448921" y="3212976"/>
            <a:ext cx="4468067" cy="6041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r>
              <a:rPr lang="fr-FR" sz="2400" b="1" cap="all" dirty="0">
                <a:solidFill>
                  <a:srgbClr val="EB69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TRACE GLOBAL – PRINCIPE D’AMENAGEMENT</a:t>
            </a:r>
          </a:p>
        </p:txBody>
      </p:sp>
      <p:pic>
        <p:nvPicPr>
          <p:cNvPr id="6" name="Image 6" descr="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6068839"/>
            <a:ext cx="26590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 descr="curseu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64" y="-171400"/>
            <a:ext cx="838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/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29032"/>
            <a:ext cx="2736305" cy="18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672" y="4150"/>
            <a:ext cx="4798235" cy="407886"/>
          </a:xfrm>
        </p:spPr>
        <p:txBody>
          <a:bodyPr anchor="t">
            <a:normAutofit fontScale="90000"/>
          </a:bodyPr>
          <a:lstStyle>
            <a:lvl1pPr algn="l">
              <a:defRPr sz="2400" b="1" cap="none" baseline="0">
                <a:solidFill>
                  <a:srgbClr val="AF062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tabLst>
                <a:tab pos="1079500" algn="l"/>
              </a:tabLst>
            </a:pPr>
            <a:r>
              <a:rPr lang="fr-FR" dirty="0"/>
              <a:t>Secteurs et Enjeux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" y="1627952"/>
            <a:ext cx="9133250" cy="360075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78186" y="3874883"/>
            <a:ext cx="133086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/>
              <a:t>Mise en place carrefour à feux (gestion alternée sur ouvrage existant)</a:t>
            </a:r>
          </a:p>
          <a:p>
            <a:endParaRPr lang="fr-FR" sz="1000" dirty="0"/>
          </a:p>
          <a:p>
            <a:r>
              <a:rPr lang="fr-FR" sz="1000" dirty="0">
                <a:solidFill>
                  <a:srgbClr val="FF0000"/>
                </a:solidFill>
              </a:rPr>
              <a:t>Rue de Verdun gérée par un cédez le passage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33445" y="677500"/>
            <a:ext cx="1330860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rgbClr val="FF0000"/>
                </a:solidFill>
              </a:defRPr>
            </a:lvl1pPr>
          </a:lstStyle>
          <a:p>
            <a:r>
              <a:rPr lang="fr-FR" dirty="0"/>
              <a:t>Parking devant boulangerie au droit du giratoire : foncier à gérer &amp; usages à préciser en concertation avec commerces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86677" y="3362544"/>
            <a:ext cx="99437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Acquisition (env. 200 m2) nécessaire sur espaces verts (propriété Flex ‘n Gate)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56356" y="3793432"/>
            <a:ext cx="855554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rgbClr val="FF0000"/>
                </a:solidFill>
              </a:defRPr>
            </a:lvl1pPr>
          </a:lstStyle>
          <a:p>
            <a:r>
              <a:rPr lang="fr-FR" dirty="0"/>
              <a:t>Réfection voirie en coordination – Seloncourt confirmera son souhait de réaliser ces travaux</a:t>
            </a:r>
          </a:p>
        </p:txBody>
      </p:sp>
      <p:sp>
        <p:nvSpPr>
          <p:cNvPr id="3" name="Ellipse 2"/>
          <p:cNvSpPr/>
          <p:nvPr/>
        </p:nvSpPr>
        <p:spPr>
          <a:xfrm>
            <a:off x="1041149" y="3232087"/>
            <a:ext cx="724277" cy="36213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893400" y="3005743"/>
            <a:ext cx="760491" cy="18106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8443867" y="1907635"/>
            <a:ext cx="362138" cy="36213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36235"/>
            <a:ext cx="2593063" cy="103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43" y="5238041"/>
            <a:ext cx="3320079" cy="128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15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projet Piste Cyclable SELONCOURT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r="44014"/>
          <a:stretch/>
        </p:blipFill>
        <p:spPr bwMode="auto">
          <a:xfrm>
            <a:off x="72000" y="772406"/>
            <a:ext cx="9000000" cy="53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48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projet Piste Cyclable SELONCOURT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167A-D99D-459D-8C46-1BD78434DE60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49025" cy="80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2414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">
          <a:solidFill>
            <a:srgbClr val="FFFF00"/>
          </a:solidFill>
          <a:prstDash val="solid"/>
          <a:headEnd type="none" w="med" len="med"/>
          <a:tailEnd type="triangl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4951</TotalTime>
  <Words>1572</Words>
  <Application>Microsoft Office PowerPoint</Application>
  <PresentationFormat>Affichage à l'écran (4:3)</PresentationFormat>
  <Paragraphs>143</Paragraphs>
  <Slides>21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Plan d’ensemble </vt:lpstr>
      <vt:lpstr>Présentation PowerPoint</vt:lpstr>
      <vt:lpstr>Mobilier et revêtements  </vt:lpstr>
      <vt:lpstr>Présentation PowerPoint</vt:lpstr>
      <vt:lpstr>Secteurs et Enjeux </vt:lpstr>
      <vt:lpstr>Présentation PowerPoint</vt:lpstr>
      <vt:lpstr>Présentation PowerPoint</vt:lpstr>
      <vt:lpstr>Secteurs et Enjeux </vt:lpstr>
      <vt:lpstr>Présentation PowerPoint</vt:lpstr>
      <vt:lpstr>Présentation PowerPoint</vt:lpstr>
      <vt:lpstr>Secteurs et Enjeux </vt:lpstr>
      <vt:lpstr>Secteurs et Enjeux </vt:lpstr>
      <vt:lpstr>Présentation PowerPoint</vt:lpstr>
      <vt:lpstr>Présentation PowerPoint</vt:lpstr>
      <vt:lpstr>Secteurs et Enjeux </vt:lpstr>
      <vt:lpstr>Présentation PowerPoint</vt:lpstr>
      <vt:lpstr>Planning prévisionnel des travaux </vt:lpstr>
      <vt:lpstr>Présentation PowerPoint</vt:lpstr>
      <vt:lpstr>Budget Général de la ligne THNS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OSIOWSKI</dc:creator>
  <cp:lastModifiedBy>Denis Tisserand</cp:lastModifiedBy>
  <cp:revision>292</cp:revision>
  <cp:lastPrinted>2019-09-12T09:46:38Z</cp:lastPrinted>
  <dcterms:created xsi:type="dcterms:W3CDTF">2019-03-04T08:28:20Z</dcterms:created>
  <dcterms:modified xsi:type="dcterms:W3CDTF">2021-03-12T09:08:40Z</dcterms:modified>
</cp:coreProperties>
</file>